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696" r:id="rId3"/>
    <p:sldMasterId id="2147483714" r:id="rId4"/>
  </p:sldMasterIdLst>
  <p:sldIdLst>
    <p:sldId id="256" r:id="rId5"/>
    <p:sldId id="257" r:id="rId6"/>
    <p:sldId id="258" r:id="rId7"/>
    <p:sldId id="260" r:id="rId8"/>
    <p:sldId id="261" r:id="rId9"/>
    <p:sldId id="262" r:id="rId10"/>
    <p:sldId id="25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T" initials="S" lastIdx="2" clrIdx="0">
    <p:extLst>
      <p:ext uri="{19B8F6BF-5375-455C-9EA6-DF929625EA0E}">
        <p15:presenceInfo xmlns:p15="http://schemas.microsoft.com/office/powerpoint/2012/main" userId="SK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F2640-FAF8-423A-B2DD-9ED38FD14843}" type="doc">
      <dgm:prSet loTypeId="urn:microsoft.com/office/officeart/2005/8/layout/cycle3" loCatId="cycle" qsTypeId="urn:microsoft.com/office/officeart/2005/8/quickstyle/3d2" qsCatId="3D" csTypeId="urn:microsoft.com/office/officeart/2005/8/colors/colorful1" csCatId="colorful" phldr="1"/>
      <dgm:spPr/>
      <dgm:t>
        <a:bodyPr/>
        <a:lstStyle/>
        <a:p>
          <a:endParaRPr lang="en-US"/>
        </a:p>
      </dgm:t>
    </dgm:pt>
    <dgm:pt modelId="{54C3C90D-634F-4295-A4A4-5B83B078FDB7}">
      <dgm:prSet/>
      <dgm:spPr/>
      <dgm:t>
        <a:bodyPr/>
        <a:lstStyle/>
        <a:p>
          <a:r>
            <a:rPr lang="en-US" dirty="0">
              <a:solidFill>
                <a:schemeClr val="bg1"/>
              </a:solidFill>
            </a:rPr>
            <a:t>Data </a:t>
          </a:r>
          <a:r>
            <a:rPr lang="en-US" dirty="0">
              <a:solidFill>
                <a:schemeClr val="bg1"/>
              </a:solidFill>
              <a:latin typeface="Bell MT" panose="02020503060305020303" pitchFamily="18" charset="0"/>
            </a:rPr>
            <a:t>Cleaning</a:t>
          </a:r>
          <a:r>
            <a:rPr lang="en-US" dirty="0">
              <a:solidFill>
                <a:schemeClr val="bg1"/>
              </a:solidFill>
            </a:rPr>
            <a:t> </a:t>
          </a:r>
        </a:p>
      </dgm:t>
    </dgm:pt>
    <dgm:pt modelId="{23377D29-3EF1-4BEA-802A-97F37F82E369}" type="parTrans" cxnId="{8195592E-366B-41C7-B3E9-7A4D7245F6DF}">
      <dgm:prSet/>
      <dgm:spPr/>
      <dgm:t>
        <a:bodyPr/>
        <a:lstStyle/>
        <a:p>
          <a:endParaRPr lang="en-US"/>
        </a:p>
      </dgm:t>
    </dgm:pt>
    <dgm:pt modelId="{0D46C20F-090B-4FD1-A6D2-04C1F5A4AED4}" type="sibTrans" cxnId="{8195592E-366B-41C7-B3E9-7A4D7245F6DF}">
      <dgm:prSet/>
      <dgm:spPr/>
      <dgm:t>
        <a:bodyPr/>
        <a:lstStyle/>
        <a:p>
          <a:endParaRPr lang="en-US"/>
        </a:p>
      </dgm:t>
    </dgm:pt>
    <dgm:pt modelId="{BFA3C955-DD34-4AC1-A61F-80BAC61F18D3}">
      <dgm:prSet/>
      <dgm:spPr/>
      <dgm:t>
        <a:bodyPr/>
        <a:lstStyle/>
        <a:p>
          <a:r>
            <a:rPr lang="en-US" dirty="0">
              <a:solidFill>
                <a:schemeClr val="bg1"/>
              </a:solidFill>
              <a:latin typeface="Bell MT" panose="02020503060305020303" pitchFamily="18" charset="0"/>
            </a:rPr>
            <a:t>Data Processing</a:t>
          </a:r>
        </a:p>
      </dgm:t>
    </dgm:pt>
    <dgm:pt modelId="{B6A8DA66-2EB9-4C33-8AC7-5F00CE840D80}" type="parTrans" cxnId="{53582E15-6B31-427F-B143-E3C29239E0BC}">
      <dgm:prSet/>
      <dgm:spPr/>
      <dgm:t>
        <a:bodyPr/>
        <a:lstStyle/>
        <a:p>
          <a:endParaRPr lang="en-US"/>
        </a:p>
      </dgm:t>
    </dgm:pt>
    <dgm:pt modelId="{D0D7D149-8739-4545-9961-CB2E67DEEEF5}" type="sibTrans" cxnId="{53582E15-6B31-427F-B143-E3C29239E0BC}">
      <dgm:prSet/>
      <dgm:spPr/>
      <dgm:t>
        <a:bodyPr/>
        <a:lstStyle/>
        <a:p>
          <a:endParaRPr lang="en-US"/>
        </a:p>
      </dgm:t>
    </dgm:pt>
    <dgm:pt modelId="{6AE253BF-099C-43BA-A791-5A1A54FEA430}">
      <dgm:prSet/>
      <dgm:spPr/>
      <dgm:t>
        <a:bodyPr/>
        <a:lstStyle/>
        <a:p>
          <a:r>
            <a:rPr lang="en-US" dirty="0">
              <a:solidFill>
                <a:schemeClr val="bg1"/>
              </a:solidFill>
              <a:latin typeface="Bell MT" panose="02020503060305020303" pitchFamily="18" charset="0"/>
            </a:rPr>
            <a:t>Data Analysis</a:t>
          </a:r>
        </a:p>
      </dgm:t>
    </dgm:pt>
    <dgm:pt modelId="{37E5AAFC-4F6B-49D1-BAAC-15069DC9A3D9}" type="parTrans" cxnId="{8986BE67-E81C-4334-83CE-29E6B697FB9D}">
      <dgm:prSet/>
      <dgm:spPr/>
      <dgm:t>
        <a:bodyPr/>
        <a:lstStyle/>
        <a:p>
          <a:endParaRPr lang="en-US"/>
        </a:p>
      </dgm:t>
    </dgm:pt>
    <dgm:pt modelId="{B1825266-66C0-4B29-9827-1DBCF0553182}" type="sibTrans" cxnId="{8986BE67-E81C-4334-83CE-29E6B697FB9D}">
      <dgm:prSet/>
      <dgm:spPr/>
      <dgm:t>
        <a:bodyPr/>
        <a:lstStyle/>
        <a:p>
          <a:endParaRPr lang="en-US"/>
        </a:p>
      </dgm:t>
    </dgm:pt>
    <dgm:pt modelId="{5533C97D-0FEE-4B07-886C-604D96A25B43}">
      <dgm:prSet/>
      <dgm:spPr/>
      <dgm:t>
        <a:bodyPr/>
        <a:lstStyle/>
        <a:p>
          <a:r>
            <a:rPr lang="en-US" dirty="0">
              <a:solidFill>
                <a:schemeClr val="bg1"/>
              </a:solidFill>
              <a:latin typeface="Bell MT" panose="02020503060305020303" pitchFamily="18" charset="0"/>
            </a:rPr>
            <a:t>Data Visualization</a:t>
          </a:r>
        </a:p>
      </dgm:t>
    </dgm:pt>
    <dgm:pt modelId="{1F2F85AB-96DB-4AB5-9E0B-E276314ECC74}" type="parTrans" cxnId="{7A1DC70B-043F-4A77-B7AF-D4157CDB53B9}">
      <dgm:prSet/>
      <dgm:spPr/>
      <dgm:t>
        <a:bodyPr/>
        <a:lstStyle/>
        <a:p>
          <a:endParaRPr lang="en-US"/>
        </a:p>
      </dgm:t>
    </dgm:pt>
    <dgm:pt modelId="{3E5865CE-1E5B-42BB-BE74-357A5AFC166C}" type="sibTrans" cxnId="{7A1DC70B-043F-4A77-B7AF-D4157CDB53B9}">
      <dgm:prSet/>
      <dgm:spPr/>
      <dgm:t>
        <a:bodyPr/>
        <a:lstStyle/>
        <a:p>
          <a:endParaRPr lang="en-US"/>
        </a:p>
      </dgm:t>
    </dgm:pt>
    <dgm:pt modelId="{D11CD894-BB36-48FD-A35E-B38BEA054883}">
      <dgm:prSet/>
      <dgm:spPr/>
      <dgm:t>
        <a:bodyPr/>
        <a:lstStyle/>
        <a:p>
          <a:r>
            <a:rPr lang="en-US" dirty="0">
              <a:solidFill>
                <a:schemeClr val="bg1"/>
              </a:solidFill>
              <a:latin typeface="Bell MT" panose="02020503060305020303" pitchFamily="18" charset="0"/>
            </a:rPr>
            <a:t>Reports</a:t>
          </a:r>
        </a:p>
      </dgm:t>
    </dgm:pt>
    <dgm:pt modelId="{E74DCC59-7BDA-4C45-AA40-17E423659BA9}" type="parTrans" cxnId="{EB24D810-D730-435E-BEB0-F713005AEF7C}">
      <dgm:prSet/>
      <dgm:spPr/>
      <dgm:t>
        <a:bodyPr/>
        <a:lstStyle/>
        <a:p>
          <a:endParaRPr lang="en-US"/>
        </a:p>
      </dgm:t>
    </dgm:pt>
    <dgm:pt modelId="{6A120D36-246C-4351-9623-32BEEECD41DC}" type="sibTrans" cxnId="{EB24D810-D730-435E-BEB0-F713005AEF7C}">
      <dgm:prSet/>
      <dgm:spPr/>
      <dgm:t>
        <a:bodyPr/>
        <a:lstStyle/>
        <a:p>
          <a:endParaRPr lang="en-US"/>
        </a:p>
      </dgm:t>
    </dgm:pt>
    <dgm:pt modelId="{CDED52BE-BAE7-48F4-94BF-3D6B866C0832}">
      <dgm:prSet/>
      <dgm:spPr/>
      <dgm:t>
        <a:bodyPr/>
        <a:lstStyle/>
        <a:p>
          <a:r>
            <a:rPr lang="en-US" dirty="0">
              <a:solidFill>
                <a:schemeClr val="bg1"/>
              </a:solidFill>
              <a:latin typeface="Bell MT" panose="02020503060305020303" pitchFamily="18" charset="0"/>
            </a:rPr>
            <a:t>Insights </a:t>
          </a:r>
        </a:p>
      </dgm:t>
    </dgm:pt>
    <dgm:pt modelId="{C452E188-F357-4A6F-A26C-D22DD4A09A20}" type="parTrans" cxnId="{EF107B12-EB7C-445F-BF0E-9782E2744777}">
      <dgm:prSet/>
      <dgm:spPr/>
      <dgm:t>
        <a:bodyPr/>
        <a:lstStyle/>
        <a:p>
          <a:endParaRPr lang="en-US"/>
        </a:p>
      </dgm:t>
    </dgm:pt>
    <dgm:pt modelId="{FF5BAD1E-8241-4AA5-B23B-A764E7E04BBE}" type="sibTrans" cxnId="{EF107B12-EB7C-445F-BF0E-9782E2744777}">
      <dgm:prSet/>
      <dgm:spPr/>
      <dgm:t>
        <a:bodyPr/>
        <a:lstStyle/>
        <a:p>
          <a:endParaRPr lang="en-US"/>
        </a:p>
      </dgm:t>
    </dgm:pt>
    <dgm:pt modelId="{1D942C1C-9444-402D-8A46-C0AFDD59CE97}" type="pres">
      <dgm:prSet presAssocID="{116F2640-FAF8-423A-B2DD-9ED38FD14843}" presName="Name0" presStyleCnt="0">
        <dgm:presLayoutVars>
          <dgm:dir/>
          <dgm:resizeHandles val="exact"/>
        </dgm:presLayoutVars>
      </dgm:prSet>
      <dgm:spPr/>
    </dgm:pt>
    <dgm:pt modelId="{31FD9504-9ABA-4A73-B5F2-EF85BFC6CE9A}" type="pres">
      <dgm:prSet presAssocID="{116F2640-FAF8-423A-B2DD-9ED38FD14843}" presName="cycle" presStyleCnt="0"/>
      <dgm:spPr/>
    </dgm:pt>
    <dgm:pt modelId="{701688A8-96FF-40C6-8FE2-ED61F173201F}" type="pres">
      <dgm:prSet presAssocID="{54C3C90D-634F-4295-A4A4-5B83B078FDB7}" presName="nodeFirstNode" presStyleLbl="node1" presStyleIdx="0" presStyleCnt="6">
        <dgm:presLayoutVars>
          <dgm:bulletEnabled val="1"/>
        </dgm:presLayoutVars>
      </dgm:prSet>
      <dgm:spPr/>
    </dgm:pt>
    <dgm:pt modelId="{CC6B4B20-DBED-4B08-840F-43A6F1D35C8A}" type="pres">
      <dgm:prSet presAssocID="{0D46C20F-090B-4FD1-A6D2-04C1F5A4AED4}" presName="sibTransFirstNode" presStyleLbl="bgShp" presStyleIdx="0" presStyleCnt="1"/>
      <dgm:spPr/>
    </dgm:pt>
    <dgm:pt modelId="{D6DE9CD5-A95F-4274-9759-5597F7FA3BF8}" type="pres">
      <dgm:prSet presAssocID="{BFA3C955-DD34-4AC1-A61F-80BAC61F18D3}" presName="nodeFollowingNodes" presStyleLbl="node1" presStyleIdx="1" presStyleCnt="6">
        <dgm:presLayoutVars>
          <dgm:bulletEnabled val="1"/>
        </dgm:presLayoutVars>
      </dgm:prSet>
      <dgm:spPr/>
    </dgm:pt>
    <dgm:pt modelId="{6590AE21-5B73-4863-9FA7-53FB6845D664}" type="pres">
      <dgm:prSet presAssocID="{6AE253BF-099C-43BA-A791-5A1A54FEA430}" presName="nodeFollowingNodes" presStyleLbl="node1" presStyleIdx="2" presStyleCnt="6">
        <dgm:presLayoutVars>
          <dgm:bulletEnabled val="1"/>
        </dgm:presLayoutVars>
      </dgm:prSet>
      <dgm:spPr/>
    </dgm:pt>
    <dgm:pt modelId="{03D606CF-51EA-43A1-A170-246D3A853801}" type="pres">
      <dgm:prSet presAssocID="{5533C97D-0FEE-4B07-886C-604D96A25B43}" presName="nodeFollowingNodes" presStyleLbl="node1" presStyleIdx="3" presStyleCnt="6">
        <dgm:presLayoutVars>
          <dgm:bulletEnabled val="1"/>
        </dgm:presLayoutVars>
      </dgm:prSet>
      <dgm:spPr/>
    </dgm:pt>
    <dgm:pt modelId="{B7E92250-81FA-47CE-9BEE-D3C101862583}" type="pres">
      <dgm:prSet presAssocID="{D11CD894-BB36-48FD-A35E-B38BEA054883}" presName="nodeFollowingNodes" presStyleLbl="node1" presStyleIdx="4" presStyleCnt="6">
        <dgm:presLayoutVars>
          <dgm:bulletEnabled val="1"/>
        </dgm:presLayoutVars>
      </dgm:prSet>
      <dgm:spPr/>
    </dgm:pt>
    <dgm:pt modelId="{517C7448-9766-44EB-9AED-8442ABDCE860}" type="pres">
      <dgm:prSet presAssocID="{CDED52BE-BAE7-48F4-94BF-3D6B866C0832}" presName="nodeFollowingNodes" presStyleLbl="node1" presStyleIdx="5" presStyleCnt="6">
        <dgm:presLayoutVars>
          <dgm:bulletEnabled val="1"/>
        </dgm:presLayoutVars>
      </dgm:prSet>
      <dgm:spPr/>
    </dgm:pt>
  </dgm:ptLst>
  <dgm:cxnLst>
    <dgm:cxn modelId="{C1E9A804-9AE7-4B79-8614-AEB250FB26FD}" type="presOf" srcId="{CDED52BE-BAE7-48F4-94BF-3D6B866C0832}" destId="{517C7448-9766-44EB-9AED-8442ABDCE860}" srcOrd="0" destOrd="0" presId="urn:microsoft.com/office/officeart/2005/8/layout/cycle3"/>
    <dgm:cxn modelId="{7A1DC70B-043F-4A77-B7AF-D4157CDB53B9}" srcId="{116F2640-FAF8-423A-B2DD-9ED38FD14843}" destId="{5533C97D-0FEE-4B07-886C-604D96A25B43}" srcOrd="3" destOrd="0" parTransId="{1F2F85AB-96DB-4AB5-9E0B-E276314ECC74}" sibTransId="{3E5865CE-1E5B-42BB-BE74-357A5AFC166C}"/>
    <dgm:cxn modelId="{EB24D810-D730-435E-BEB0-F713005AEF7C}" srcId="{116F2640-FAF8-423A-B2DD-9ED38FD14843}" destId="{D11CD894-BB36-48FD-A35E-B38BEA054883}" srcOrd="4" destOrd="0" parTransId="{E74DCC59-7BDA-4C45-AA40-17E423659BA9}" sibTransId="{6A120D36-246C-4351-9623-32BEEECD41DC}"/>
    <dgm:cxn modelId="{EF107B12-EB7C-445F-BF0E-9782E2744777}" srcId="{116F2640-FAF8-423A-B2DD-9ED38FD14843}" destId="{CDED52BE-BAE7-48F4-94BF-3D6B866C0832}" srcOrd="5" destOrd="0" parTransId="{C452E188-F357-4A6F-A26C-D22DD4A09A20}" sibTransId="{FF5BAD1E-8241-4AA5-B23B-A764E7E04BBE}"/>
    <dgm:cxn modelId="{53582E15-6B31-427F-B143-E3C29239E0BC}" srcId="{116F2640-FAF8-423A-B2DD-9ED38FD14843}" destId="{BFA3C955-DD34-4AC1-A61F-80BAC61F18D3}" srcOrd="1" destOrd="0" parTransId="{B6A8DA66-2EB9-4C33-8AC7-5F00CE840D80}" sibTransId="{D0D7D149-8739-4545-9961-CB2E67DEEEF5}"/>
    <dgm:cxn modelId="{0DD6D42D-64A4-4686-B655-887F0F1D36EE}" type="presOf" srcId="{0D46C20F-090B-4FD1-A6D2-04C1F5A4AED4}" destId="{CC6B4B20-DBED-4B08-840F-43A6F1D35C8A}" srcOrd="0" destOrd="0" presId="urn:microsoft.com/office/officeart/2005/8/layout/cycle3"/>
    <dgm:cxn modelId="{8195592E-366B-41C7-B3E9-7A4D7245F6DF}" srcId="{116F2640-FAF8-423A-B2DD-9ED38FD14843}" destId="{54C3C90D-634F-4295-A4A4-5B83B078FDB7}" srcOrd="0" destOrd="0" parTransId="{23377D29-3EF1-4BEA-802A-97F37F82E369}" sibTransId="{0D46C20F-090B-4FD1-A6D2-04C1F5A4AED4}"/>
    <dgm:cxn modelId="{8986BE67-E81C-4334-83CE-29E6B697FB9D}" srcId="{116F2640-FAF8-423A-B2DD-9ED38FD14843}" destId="{6AE253BF-099C-43BA-A791-5A1A54FEA430}" srcOrd="2" destOrd="0" parTransId="{37E5AAFC-4F6B-49D1-BAAC-15069DC9A3D9}" sibTransId="{B1825266-66C0-4B29-9827-1DBCF0553182}"/>
    <dgm:cxn modelId="{2E8C2D6C-253C-4FF0-BC7A-2D08D78D9497}" type="presOf" srcId="{116F2640-FAF8-423A-B2DD-9ED38FD14843}" destId="{1D942C1C-9444-402D-8A46-C0AFDD59CE97}" srcOrd="0" destOrd="0" presId="urn:microsoft.com/office/officeart/2005/8/layout/cycle3"/>
    <dgm:cxn modelId="{D4DA0D6F-BEEC-481F-A995-1BE6408429C0}" type="presOf" srcId="{BFA3C955-DD34-4AC1-A61F-80BAC61F18D3}" destId="{D6DE9CD5-A95F-4274-9759-5597F7FA3BF8}" srcOrd="0" destOrd="0" presId="urn:microsoft.com/office/officeart/2005/8/layout/cycle3"/>
    <dgm:cxn modelId="{659A5C6F-D3D7-40B5-B989-23C2AF344C5E}" type="presOf" srcId="{54C3C90D-634F-4295-A4A4-5B83B078FDB7}" destId="{701688A8-96FF-40C6-8FE2-ED61F173201F}" srcOrd="0" destOrd="0" presId="urn:microsoft.com/office/officeart/2005/8/layout/cycle3"/>
    <dgm:cxn modelId="{26F4D4A7-B425-4508-9CA8-BEA549CE3E84}" type="presOf" srcId="{5533C97D-0FEE-4B07-886C-604D96A25B43}" destId="{03D606CF-51EA-43A1-A170-246D3A853801}" srcOrd="0" destOrd="0" presId="urn:microsoft.com/office/officeart/2005/8/layout/cycle3"/>
    <dgm:cxn modelId="{16C871C8-3F90-4E9B-A7A3-B47B15CF4B97}" type="presOf" srcId="{6AE253BF-099C-43BA-A791-5A1A54FEA430}" destId="{6590AE21-5B73-4863-9FA7-53FB6845D664}" srcOrd="0" destOrd="0" presId="urn:microsoft.com/office/officeart/2005/8/layout/cycle3"/>
    <dgm:cxn modelId="{377F49FD-125A-43E5-A87D-8C05ED38DAB2}" type="presOf" srcId="{D11CD894-BB36-48FD-A35E-B38BEA054883}" destId="{B7E92250-81FA-47CE-9BEE-D3C101862583}" srcOrd="0" destOrd="0" presId="urn:microsoft.com/office/officeart/2005/8/layout/cycle3"/>
    <dgm:cxn modelId="{C59F37A9-EB13-4A9E-AD91-0E0E1F7F8127}" type="presParOf" srcId="{1D942C1C-9444-402D-8A46-C0AFDD59CE97}" destId="{31FD9504-9ABA-4A73-B5F2-EF85BFC6CE9A}" srcOrd="0" destOrd="0" presId="urn:microsoft.com/office/officeart/2005/8/layout/cycle3"/>
    <dgm:cxn modelId="{7D2D4423-AEBD-4962-BE28-915EC3F23C05}" type="presParOf" srcId="{31FD9504-9ABA-4A73-B5F2-EF85BFC6CE9A}" destId="{701688A8-96FF-40C6-8FE2-ED61F173201F}" srcOrd="0" destOrd="0" presId="urn:microsoft.com/office/officeart/2005/8/layout/cycle3"/>
    <dgm:cxn modelId="{56B11AD2-FAA9-4B13-B7CC-6D5A5EE7095B}" type="presParOf" srcId="{31FD9504-9ABA-4A73-B5F2-EF85BFC6CE9A}" destId="{CC6B4B20-DBED-4B08-840F-43A6F1D35C8A}" srcOrd="1" destOrd="0" presId="urn:microsoft.com/office/officeart/2005/8/layout/cycle3"/>
    <dgm:cxn modelId="{5AB0F8A1-63C6-468F-8B0A-EF73699142FE}" type="presParOf" srcId="{31FD9504-9ABA-4A73-B5F2-EF85BFC6CE9A}" destId="{D6DE9CD5-A95F-4274-9759-5597F7FA3BF8}" srcOrd="2" destOrd="0" presId="urn:microsoft.com/office/officeart/2005/8/layout/cycle3"/>
    <dgm:cxn modelId="{6B15A7FD-B363-4790-A9CB-B2B370241387}" type="presParOf" srcId="{31FD9504-9ABA-4A73-B5F2-EF85BFC6CE9A}" destId="{6590AE21-5B73-4863-9FA7-53FB6845D664}" srcOrd="3" destOrd="0" presId="urn:microsoft.com/office/officeart/2005/8/layout/cycle3"/>
    <dgm:cxn modelId="{6EF053C1-4CBB-4FE8-9E4F-B98CA83C1AD1}" type="presParOf" srcId="{31FD9504-9ABA-4A73-B5F2-EF85BFC6CE9A}" destId="{03D606CF-51EA-43A1-A170-246D3A853801}" srcOrd="4" destOrd="0" presId="urn:microsoft.com/office/officeart/2005/8/layout/cycle3"/>
    <dgm:cxn modelId="{DD1E59A6-3399-462D-ADAA-E6E74A7490B5}" type="presParOf" srcId="{31FD9504-9ABA-4A73-B5F2-EF85BFC6CE9A}" destId="{B7E92250-81FA-47CE-9BEE-D3C101862583}" srcOrd="5" destOrd="0" presId="urn:microsoft.com/office/officeart/2005/8/layout/cycle3"/>
    <dgm:cxn modelId="{2C78A1C9-5879-420A-BD5E-4D73344C6757}" type="presParOf" srcId="{31FD9504-9ABA-4A73-B5F2-EF85BFC6CE9A}" destId="{517C7448-9766-44EB-9AED-8442ABDCE860}"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B4B20-DBED-4B08-840F-43A6F1D35C8A}">
      <dsp:nvSpPr>
        <dsp:cNvPr id="0" name=""/>
        <dsp:cNvSpPr/>
      </dsp:nvSpPr>
      <dsp:spPr>
        <a:xfrm>
          <a:off x="2503538" y="-3447"/>
          <a:ext cx="5488202" cy="5488202"/>
        </a:xfrm>
        <a:prstGeom prst="circularArrow">
          <a:avLst>
            <a:gd name="adj1" fmla="val 5274"/>
            <a:gd name="adj2" fmla="val 312630"/>
            <a:gd name="adj3" fmla="val 14202795"/>
            <a:gd name="adj4" fmla="val 17141860"/>
            <a:gd name="adj5" fmla="val 5477"/>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01688A8-96FF-40C6-8FE2-ED61F173201F}">
      <dsp:nvSpPr>
        <dsp:cNvPr id="0" name=""/>
        <dsp:cNvSpPr/>
      </dsp:nvSpPr>
      <dsp:spPr>
        <a:xfrm>
          <a:off x="4189400" y="2868"/>
          <a:ext cx="2116479" cy="10582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Data </a:t>
          </a:r>
          <a:r>
            <a:rPr lang="en-US" sz="2600" kern="1200" dirty="0">
              <a:solidFill>
                <a:schemeClr val="bg1"/>
              </a:solidFill>
              <a:latin typeface="Bell MT" panose="02020503060305020303" pitchFamily="18" charset="0"/>
            </a:rPr>
            <a:t>Cleaning</a:t>
          </a:r>
          <a:r>
            <a:rPr lang="en-US" sz="2600" kern="1200" dirty="0">
              <a:solidFill>
                <a:schemeClr val="bg1"/>
              </a:solidFill>
            </a:rPr>
            <a:t> </a:t>
          </a:r>
        </a:p>
      </dsp:txBody>
      <dsp:txXfrm>
        <a:off x="4241059" y="54527"/>
        <a:ext cx="2013161" cy="954921"/>
      </dsp:txXfrm>
    </dsp:sp>
    <dsp:sp modelId="{D6DE9CD5-A95F-4274-9759-5597F7FA3BF8}">
      <dsp:nvSpPr>
        <dsp:cNvPr id="0" name=""/>
        <dsp:cNvSpPr/>
      </dsp:nvSpPr>
      <dsp:spPr>
        <a:xfrm>
          <a:off x="6117563" y="1116094"/>
          <a:ext cx="2116479" cy="10582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Bell MT" panose="02020503060305020303" pitchFamily="18" charset="0"/>
            </a:rPr>
            <a:t>Data Processing</a:t>
          </a:r>
        </a:p>
      </dsp:txBody>
      <dsp:txXfrm>
        <a:off x="6169222" y="1167753"/>
        <a:ext cx="2013161" cy="954921"/>
      </dsp:txXfrm>
    </dsp:sp>
    <dsp:sp modelId="{6590AE21-5B73-4863-9FA7-53FB6845D664}">
      <dsp:nvSpPr>
        <dsp:cNvPr id="0" name=""/>
        <dsp:cNvSpPr/>
      </dsp:nvSpPr>
      <dsp:spPr>
        <a:xfrm>
          <a:off x="6117563" y="3342545"/>
          <a:ext cx="2116479" cy="105823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Bell MT" panose="02020503060305020303" pitchFamily="18" charset="0"/>
            </a:rPr>
            <a:t>Data Analysis</a:t>
          </a:r>
        </a:p>
      </dsp:txBody>
      <dsp:txXfrm>
        <a:off x="6169222" y="3394204"/>
        <a:ext cx="2013161" cy="954921"/>
      </dsp:txXfrm>
    </dsp:sp>
    <dsp:sp modelId="{03D606CF-51EA-43A1-A170-246D3A853801}">
      <dsp:nvSpPr>
        <dsp:cNvPr id="0" name=""/>
        <dsp:cNvSpPr/>
      </dsp:nvSpPr>
      <dsp:spPr>
        <a:xfrm>
          <a:off x="4189400" y="4455771"/>
          <a:ext cx="2116479" cy="10582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Bell MT" panose="02020503060305020303" pitchFamily="18" charset="0"/>
            </a:rPr>
            <a:t>Data Visualization</a:t>
          </a:r>
        </a:p>
      </dsp:txBody>
      <dsp:txXfrm>
        <a:off x="4241059" y="4507430"/>
        <a:ext cx="2013161" cy="954921"/>
      </dsp:txXfrm>
    </dsp:sp>
    <dsp:sp modelId="{B7E92250-81FA-47CE-9BEE-D3C101862583}">
      <dsp:nvSpPr>
        <dsp:cNvPr id="0" name=""/>
        <dsp:cNvSpPr/>
      </dsp:nvSpPr>
      <dsp:spPr>
        <a:xfrm>
          <a:off x="2261236" y="3342545"/>
          <a:ext cx="2116479" cy="105823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Bell MT" panose="02020503060305020303" pitchFamily="18" charset="0"/>
            </a:rPr>
            <a:t>Reports</a:t>
          </a:r>
        </a:p>
      </dsp:txBody>
      <dsp:txXfrm>
        <a:off x="2312895" y="3394204"/>
        <a:ext cx="2013161" cy="954921"/>
      </dsp:txXfrm>
    </dsp:sp>
    <dsp:sp modelId="{517C7448-9766-44EB-9AED-8442ABDCE860}">
      <dsp:nvSpPr>
        <dsp:cNvPr id="0" name=""/>
        <dsp:cNvSpPr/>
      </dsp:nvSpPr>
      <dsp:spPr>
        <a:xfrm>
          <a:off x="2261236" y="1116094"/>
          <a:ext cx="2116479" cy="10582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Bell MT" panose="02020503060305020303" pitchFamily="18" charset="0"/>
            </a:rPr>
            <a:t>Insights </a:t>
          </a:r>
        </a:p>
      </dsp:txBody>
      <dsp:txXfrm>
        <a:off x="2312895" y="1167753"/>
        <a:ext cx="2013161" cy="95492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19:31.57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6:47.43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6:48.46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9:38:46.103"/>
    </inkml:context>
    <inkml:brush xml:id="br0">
      <inkml:brushProperty name="width" value="0.1" units="cm"/>
      <inkml:brushProperty name="height" value="0.1" units="cm"/>
      <inkml:brushProperty name="color" value="#FFC114"/>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9:39:25.610"/>
    </inkml:context>
    <inkml:brush xml:id="br0">
      <inkml:brushProperty name="width" value="0.2" units="cm"/>
      <inkml:brushProperty name="height" value="0.2" units="cm"/>
      <inkml:brushProperty name="color" value="#FFC114"/>
      <inkml:brushProperty name="ignorePressure" value="1"/>
    </inkml:brush>
  </inkml:definitions>
  <inkml:trace contextRef="#ctx0" brushRef="#br0">0 0,'162'10,"46"2,681 26,1374 15,927-54,-2926-32,-183 18,-20 8,1 3,0 2,30 5,7-2,-65 0,-1 1,0 2,0 0,0 3,18 6,-26-5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19:33.28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1913 0,'-137'6,"0"6,-46 14,58-7,-1-5,-118-3,-148-13,-4-53,249 52,121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19:37.45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1595 0,'-1570'0,"1545"0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19:43.06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2622 235,'-290'-76,"-294"-37,400 90,-1 8,0 8,-57 10,-685 0,902-3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0:11.79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0:13.39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0:14.13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0:14.382"/>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8T06:20:57.35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454A-A089-4FFA-A763-824A64519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EEA624-D925-4E42-BDC5-487B4DA68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A49E5E-B51A-42E9-AA68-C8B7414DAEF0}"/>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12E957AC-426D-4A46-A24E-2A62B5BDA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E7E22-7D74-4B58-9A75-73A83A77CFE6}"/>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02369218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5684-9F55-40A5-9BD6-F38AD48513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F7AAF-45DB-4E37-A6E5-983FACC5A1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35E2C-A0E0-440F-8A86-7A1E9E1AB52C}"/>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FD397AA7-20FC-4FCC-8B16-80FB37090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0D856-A1C7-4E38-9465-28BAA3F10CE0}"/>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84029290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2AC590-FB30-44FA-9E7E-08070F212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78855-E408-4309-8BD0-71038B43BA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44A6F-D232-48DB-B0FF-5A0AA20A856A}"/>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4CE47181-1206-446A-8920-3E10EE691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0EF5B-BA5F-4B4A-B25F-4BBAE4FF1993}"/>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1344399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9409611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80868477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6969623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7112969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D0DA44-8FB8-4CF0-9B22-9B0730867A65}"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9912442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5868910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0DA44-8FB8-4CF0-9B22-9B0730867A65}"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3249122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2390215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B950-0886-4639-8B35-BB2E718CBB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74A03F-038E-464E-B166-816B2ABF0D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C4590-C4C9-47D6-802D-268D351C096B}"/>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83772D42-AA7E-4EEB-A32B-79DCD0A92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7C8D8-7544-46B7-A817-19959B132367}"/>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88004914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46102769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66667262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7112432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0559564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9659253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3395152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4283893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0047535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1287235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4233444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E76A-4C06-4E63-AFB0-10674A791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D18B5-AEF5-4BED-BB43-DD86C1661A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9C3ED9-FB00-494E-ABBF-64259E6DAAB5}"/>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CCEF44FD-3FDD-47D2-8BBF-8670F56C4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838D3-9231-4600-831D-5B78E0C403B6}"/>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99029618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41705610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3691266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2162286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D0DA44-8FB8-4CF0-9B22-9B0730867A65}"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5122885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42315252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0DA44-8FB8-4CF0-9B22-9B0730867A65}"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2604971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3460082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6111906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7019571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6950925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EDD9-694E-4081-86E5-D6CBC186DD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1823D-6D30-45B7-83A1-B0D8AE601D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28CC6-0BF1-494D-8382-14FAB39F7B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333B6-6420-4C37-A882-EEF175119382}"/>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a:extLst>
              <a:ext uri="{FF2B5EF4-FFF2-40B4-BE49-F238E27FC236}">
                <a16:creationId xmlns:a16="http://schemas.microsoft.com/office/drawing/2014/main" id="{7EAF0722-37EF-443C-8EDD-F70A69D18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A3895-C67D-472A-B76A-5B2BF61C9C38}"/>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6177560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0A4CDFD-1D2D-4C5E-8B4C-439D184C3A3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73742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04431919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96274955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0992537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4384264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9019881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36910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4172275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7578316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6601976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9313-FEC0-4E9B-94EC-84646AEC68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4F951A-DA79-468E-A060-6408EC8E0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D7FA7BB-5BBA-4006-BC5C-E75C77818C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7B1B6C-1888-4257-B860-C7ACECC50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76CF43-E0CA-4D64-ABFE-5F1E8EB25E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2E9ED9-FB16-4871-A559-D71A6784F6D5}"/>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8" name="Footer Placeholder 7">
            <a:extLst>
              <a:ext uri="{FF2B5EF4-FFF2-40B4-BE49-F238E27FC236}">
                <a16:creationId xmlns:a16="http://schemas.microsoft.com/office/drawing/2014/main" id="{5D432144-DCE5-49F1-A463-B9E63AC3E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79176E-FA1A-4037-A78B-F82E21AC2BFA}"/>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8559251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D0DA44-8FB8-4CF0-9B22-9B0730867A65}"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1752920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0757231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3D0DA44-8FB8-4CF0-9B22-9B0730867A65}"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31343446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8026674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45609142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3179468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6334419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4868555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35045188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7129824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03F3-A4D0-4F21-AD88-D409C6C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7E3FD2-D604-4ED8-AC1C-044A21B36CD5}"/>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4" name="Footer Placeholder 3">
            <a:extLst>
              <a:ext uri="{FF2B5EF4-FFF2-40B4-BE49-F238E27FC236}">
                <a16:creationId xmlns:a16="http://schemas.microsoft.com/office/drawing/2014/main" id="{86E0A4DB-C6B9-46DE-BC31-6907BA8173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9D4773-5BF8-4BBA-8104-90215D68EED8}"/>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75639668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25673776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6533512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0DA44-8FB8-4CF0-9B22-9B0730867A65}"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07239658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B31A8-8816-4253-B561-129C9CB29E74}"/>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3" name="Footer Placeholder 2">
            <a:extLst>
              <a:ext uri="{FF2B5EF4-FFF2-40B4-BE49-F238E27FC236}">
                <a16:creationId xmlns:a16="http://schemas.microsoft.com/office/drawing/2014/main" id="{CE145316-C246-40E2-B7A7-1515D0E945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0B864-00E0-4131-8DB4-CB3CE4C92A41}"/>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9602880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9744-BE5A-4535-A5B4-57E1C1874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CD1C3D-7C03-48EC-B2F1-B5EFF1C8E5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ACDED4-2A84-46D6-A887-AF20CC6B7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506501-6E39-4AB0-A301-4CA1FEE99C32}"/>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a:extLst>
              <a:ext uri="{FF2B5EF4-FFF2-40B4-BE49-F238E27FC236}">
                <a16:creationId xmlns:a16="http://schemas.microsoft.com/office/drawing/2014/main" id="{3DD8EA0F-19F4-43E5-A34A-0524F5B40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0A9C6-4689-450F-A841-4410280275D5}"/>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3555938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E576-DBEA-45AD-B940-841020D93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55813-63D0-4219-9282-F11599192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3683A0-6829-496F-8242-77137EE83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3D8895-ED9B-43E7-8774-0B1463806468}"/>
              </a:ext>
            </a:extLst>
          </p:cNvPr>
          <p:cNvSpPr>
            <a:spLocks noGrp="1"/>
          </p:cNvSpPr>
          <p:nvPr>
            <p:ph type="dt" sz="half" idx="10"/>
          </p:nvPr>
        </p:nvSpPr>
        <p:spPr/>
        <p:txBody>
          <a:bodyPr/>
          <a:lstStyle/>
          <a:p>
            <a:fld id="{D3D0DA44-8FB8-4CF0-9B22-9B0730867A65}" type="datetimeFigureOut">
              <a:rPr lang="en-US" smtClean="0"/>
              <a:t>8/18/2023</a:t>
            </a:fld>
            <a:endParaRPr lang="en-US"/>
          </a:p>
        </p:txBody>
      </p:sp>
      <p:sp>
        <p:nvSpPr>
          <p:cNvPr id="6" name="Footer Placeholder 5">
            <a:extLst>
              <a:ext uri="{FF2B5EF4-FFF2-40B4-BE49-F238E27FC236}">
                <a16:creationId xmlns:a16="http://schemas.microsoft.com/office/drawing/2014/main" id="{7D0A2455-E0DF-4E9F-BDA6-0BE55BE89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0320D-CB8A-4939-883D-9D2F04938440}"/>
              </a:ext>
            </a:extLst>
          </p:cNvPr>
          <p:cNvSpPr>
            <a:spLocks noGrp="1"/>
          </p:cNvSpPr>
          <p:nvPr>
            <p:ph type="sldNum" sz="quarter" idx="12"/>
          </p:nvPr>
        </p:nvSpPr>
        <p:spPr/>
        <p:txBody>
          <a:bodyPr/>
          <a:lstStyle/>
          <a:p>
            <a:fld id="{B0A4CDFD-1D2D-4C5E-8B4C-439D184C3A3B}" type="slidenum">
              <a:rPr lang="en-US" smtClean="0"/>
              <a:t>‹#›</a:t>
            </a:fld>
            <a:endParaRPr lang="en-US"/>
          </a:p>
        </p:txBody>
      </p:sp>
    </p:spTree>
    <p:extLst>
      <p:ext uri="{BB962C8B-B14F-4D97-AF65-F5344CB8AC3E}">
        <p14:creationId xmlns:p14="http://schemas.microsoft.com/office/powerpoint/2010/main" val="10626737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D19359-5692-4A4A-85F0-1E7E59C47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7CBEA-4114-415A-A3E5-9D6B04FF8C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79F9F-E20F-4249-9BE8-6FAB12248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D0DA44-8FB8-4CF0-9B22-9B0730867A65}" type="datetimeFigureOut">
              <a:rPr lang="en-US" smtClean="0"/>
              <a:t>8/18/2023</a:t>
            </a:fld>
            <a:endParaRPr lang="en-US"/>
          </a:p>
        </p:txBody>
      </p:sp>
      <p:sp>
        <p:nvSpPr>
          <p:cNvPr id="5" name="Footer Placeholder 4">
            <a:extLst>
              <a:ext uri="{FF2B5EF4-FFF2-40B4-BE49-F238E27FC236}">
                <a16:creationId xmlns:a16="http://schemas.microsoft.com/office/drawing/2014/main" id="{2F346764-4B36-4A21-996C-CEFA5BC3D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2738D0-906C-49EF-800E-5919276BEA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4CDFD-1D2D-4C5E-8B4C-439D184C3A3B}" type="slidenum">
              <a:rPr lang="en-US" smtClean="0"/>
              <a:t>‹#›</a:t>
            </a:fld>
            <a:endParaRPr lang="en-US"/>
          </a:p>
        </p:txBody>
      </p:sp>
    </p:spTree>
    <p:extLst>
      <p:ext uri="{BB962C8B-B14F-4D97-AF65-F5344CB8AC3E}">
        <p14:creationId xmlns:p14="http://schemas.microsoft.com/office/powerpoint/2010/main" val="11598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3D0DA44-8FB8-4CF0-9B22-9B0730867A65}" type="datetimeFigureOut">
              <a:rPr lang="en-US" smtClean="0"/>
              <a:t>8/18/2023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0A4CDFD-1D2D-4C5E-8B4C-439D184C3A3B}" type="slidenum">
              <a:rPr lang="en-US" smtClean="0"/>
              <a:t>‹#›</a:t>
            </a:fld>
            <a:endParaRPr lang="en-US"/>
          </a:p>
        </p:txBody>
      </p:sp>
    </p:spTree>
    <p:extLst>
      <p:ext uri="{BB962C8B-B14F-4D97-AF65-F5344CB8AC3E}">
        <p14:creationId xmlns:p14="http://schemas.microsoft.com/office/powerpoint/2010/main" val="292741549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D0DA44-8FB8-4CF0-9B22-9B0730867A65}" type="datetimeFigureOut">
              <a:rPr lang="en-US" smtClean="0"/>
              <a:t>8/18/2023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A4CDFD-1D2D-4C5E-8B4C-439D184C3A3B}" type="slidenum">
              <a:rPr lang="en-US" smtClean="0"/>
              <a:t>‹#›</a:t>
            </a:fld>
            <a:endParaRPr lang="en-US"/>
          </a:p>
        </p:txBody>
      </p:sp>
    </p:spTree>
    <p:extLst>
      <p:ext uri="{BB962C8B-B14F-4D97-AF65-F5344CB8AC3E}">
        <p14:creationId xmlns:p14="http://schemas.microsoft.com/office/powerpoint/2010/main" val="309723333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D0DA44-8FB8-4CF0-9B22-9B0730867A65}" type="datetimeFigureOut">
              <a:rPr lang="en-US" smtClean="0"/>
              <a:t>8/18/2023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A4CDFD-1D2D-4C5E-8B4C-439D184C3A3B}" type="slidenum">
              <a:rPr lang="en-US" smtClean="0"/>
              <a:t>‹#›</a:t>
            </a:fld>
            <a:endParaRPr lang="en-US"/>
          </a:p>
        </p:txBody>
      </p:sp>
    </p:spTree>
    <p:extLst>
      <p:ext uri="{BB962C8B-B14F-4D97-AF65-F5344CB8AC3E}">
        <p14:creationId xmlns:p14="http://schemas.microsoft.com/office/powerpoint/2010/main" val="198813454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52.xml"/><Relationship Id="rId6" Type="http://schemas.openxmlformats.org/officeDocument/2006/relationships/customXml" Target="../ink/ink13.xml"/><Relationship Id="rId5" Type="http://schemas.openxmlformats.org/officeDocument/2006/relationships/image" Target="../media/image41.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customXml" Target="../ink/ink10.xml"/><Relationship Id="rId3" Type="http://schemas.openxmlformats.org/officeDocument/2006/relationships/image" Target="../media/image16.png"/><Relationship Id="rId21"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customXml" Target="../ink/ink5.xml"/><Relationship Id="rId17" Type="http://schemas.openxmlformats.org/officeDocument/2006/relationships/image" Target="../media/image21.png"/><Relationship Id="rId2" Type="http://schemas.openxmlformats.org/officeDocument/2006/relationships/image" Target="../media/image10.jpeg"/><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35.xml"/><Relationship Id="rId6" Type="http://schemas.openxmlformats.org/officeDocument/2006/relationships/customXml" Target="../ink/ink2.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customXml" Target="../ink/ink8.xml"/><Relationship Id="rId10" Type="http://schemas.openxmlformats.org/officeDocument/2006/relationships/customXml" Target="../ink/ink4.xml"/><Relationship Id="rId19" Type="http://schemas.openxmlformats.org/officeDocument/2006/relationships/image" Target="../media/image22.png"/><Relationship Id="rId4" Type="http://schemas.openxmlformats.org/officeDocument/2006/relationships/customXml" Target="../ink/ink1.xml"/><Relationship Id="rId9" Type="http://schemas.openxmlformats.org/officeDocument/2006/relationships/image" Target="../media/image19.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D18A-0769-43E7-A265-0D0682FC375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BE2F15A-BAEE-40DB-A22C-1E67089879A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EAAE634-C12E-46C2-81E4-CF5E30A0B6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6000"/>
                    </a14:imgEffect>
                    <a14:imgEffect>
                      <a14:brightnessContrast bright="-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4BE1C1F-5DE1-41B6-9CB0-77CEDA41CE6D}"/>
              </a:ext>
            </a:extLst>
          </p:cNvPr>
          <p:cNvSpPr txBox="1"/>
          <p:nvPr/>
        </p:nvSpPr>
        <p:spPr>
          <a:xfrm>
            <a:off x="690880" y="522922"/>
            <a:ext cx="8849360" cy="32624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6600" b="1" dirty="0">
                <a:ln/>
                <a:solidFill>
                  <a:schemeClr val="bg1"/>
                </a:solidFill>
                <a:latin typeface="Bodoni MT" panose="02070603080606020203" pitchFamily="18" charset="0"/>
              </a:rPr>
              <a:t>Adidas Sales </a:t>
            </a:r>
            <a:r>
              <a:rPr lang="en-US" sz="6000" b="1" dirty="0">
                <a:ln/>
                <a:solidFill>
                  <a:schemeClr val="bg1"/>
                </a:solidFill>
                <a:latin typeface="Bodoni MT" panose="02070603080606020203" pitchFamily="18" charset="0"/>
              </a:rPr>
              <a:t>Data Analysis </a:t>
            </a:r>
          </a:p>
          <a:p>
            <a:r>
              <a:rPr lang="en-US" sz="4000" b="1" dirty="0">
                <a:ln/>
                <a:solidFill>
                  <a:schemeClr val="bg1"/>
                </a:solidFill>
                <a:latin typeface="Bodoni MT" panose="02070603080606020203" pitchFamily="18" charset="0"/>
              </a:rPr>
              <a:t>using MS Excel and </a:t>
            </a:r>
          </a:p>
          <a:p>
            <a:r>
              <a:rPr lang="en-US" sz="4000" b="1" dirty="0">
                <a:ln/>
                <a:solidFill>
                  <a:schemeClr val="bg1"/>
                </a:solidFill>
                <a:latin typeface="Bodoni MT" panose="02070603080606020203" pitchFamily="18" charset="0"/>
              </a:rPr>
              <a:t>MS Power BI</a:t>
            </a:r>
          </a:p>
        </p:txBody>
      </p:sp>
    </p:spTree>
    <p:extLst>
      <p:ext uri="{BB962C8B-B14F-4D97-AF65-F5344CB8AC3E}">
        <p14:creationId xmlns:p14="http://schemas.microsoft.com/office/powerpoint/2010/main" val="244547023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3AF30-2BA1-485F-A5B4-A1A463FDA54D}"/>
              </a:ext>
            </a:extLst>
          </p:cNvPr>
          <p:cNvPicPr>
            <a:picLocks noChangeAspect="1"/>
          </p:cNvPicPr>
          <p:nvPr/>
        </p:nvPicPr>
        <p:blipFill>
          <a:blip r:embed="rId2"/>
          <a:stretch>
            <a:fillRect/>
          </a:stretch>
        </p:blipFill>
        <p:spPr>
          <a:xfrm>
            <a:off x="40640" y="2011680"/>
            <a:ext cx="8767720" cy="4846320"/>
          </a:xfrm>
          <a:prstGeom prst="rect">
            <a:avLst/>
          </a:prstGeom>
        </p:spPr>
      </p:pic>
      <p:sp>
        <p:nvSpPr>
          <p:cNvPr id="3" name="TextBox 2">
            <a:extLst>
              <a:ext uri="{FF2B5EF4-FFF2-40B4-BE49-F238E27FC236}">
                <a16:creationId xmlns:a16="http://schemas.microsoft.com/office/drawing/2014/main" id="{88234B21-906C-4C61-8F2D-D2DC7C4BE8D1}"/>
              </a:ext>
            </a:extLst>
          </p:cNvPr>
          <p:cNvSpPr txBox="1"/>
          <p:nvPr/>
        </p:nvSpPr>
        <p:spPr>
          <a:xfrm>
            <a:off x="152400" y="396240"/>
            <a:ext cx="6512560" cy="584775"/>
          </a:xfrm>
          <a:prstGeom prst="rect">
            <a:avLst/>
          </a:prstGeom>
          <a:noFill/>
        </p:spPr>
        <p:txBody>
          <a:bodyPr wrap="square" rtlCol="0">
            <a:spAutoFit/>
          </a:bodyPr>
          <a:lstStyle/>
          <a:p>
            <a:r>
              <a:rPr lang="en-US" sz="3200" dirty="0">
                <a:latin typeface="Bodoni MT" panose="02070603080606020203" pitchFamily="18" charset="0"/>
              </a:rPr>
              <a:t>Adidas Profit Forecast for !5 Days</a:t>
            </a:r>
          </a:p>
        </p:txBody>
      </p:sp>
      <p:pic>
        <p:nvPicPr>
          <p:cNvPr id="4" name="Picture 3">
            <a:extLst>
              <a:ext uri="{FF2B5EF4-FFF2-40B4-BE49-F238E27FC236}">
                <a16:creationId xmlns:a16="http://schemas.microsoft.com/office/drawing/2014/main" id="{34A54B8E-3360-4B87-9FBF-86DE43F1B4CD}"/>
              </a:ext>
            </a:extLst>
          </p:cNvPr>
          <p:cNvPicPr>
            <a:picLocks noChangeAspect="1"/>
          </p:cNvPicPr>
          <p:nvPr/>
        </p:nvPicPr>
        <p:blipFill>
          <a:blip r:embed="rId3"/>
          <a:stretch>
            <a:fillRect/>
          </a:stretch>
        </p:blipFill>
        <p:spPr>
          <a:xfrm>
            <a:off x="7051040" y="3429000"/>
            <a:ext cx="5059680" cy="2443488"/>
          </a:xfrm>
          <a:prstGeom prst="rect">
            <a:avLst/>
          </a:prstGeom>
        </p:spPr>
      </p:pic>
      <p:sp>
        <p:nvSpPr>
          <p:cNvPr id="6" name="TextBox 5">
            <a:extLst>
              <a:ext uri="{FF2B5EF4-FFF2-40B4-BE49-F238E27FC236}">
                <a16:creationId xmlns:a16="http://schemas.microsoft.com/office/drawing/2014/main" id="{FDBD8B84-466D-49E1-9F57-2F8796525361}"/>
              </a:ext>
            </a:extLst>
          </p:cNvPr>
          <p:cNvSpPr txBox="1"/>
          <p:nvPr/>
        </p:nvSpPr>
        <p:spPr>
          <a:xfrm>
            <a:off x="152400" y="1113561"/>
            <a:ext cx="8767720" cy="369332"/>
          </a:xfrm>
          <a:prstGeom prst="rect">
            <a:avLst/>
          </a:prstGeom>
          <a:noFill/>
        </p:spPr>
        <p:txBody>
          <a:bodyPr wrap="square" rtlCol="0">
            <a:spAutoFit/>
          </a:bodyPr>
          <a:lstStyle/>
          <a:p>
            <a:r>
              <a:rPr lang="en-US" dirty="0"/>
              <a:t>We created profit forecasting for 15 days that from 1</a:t>
            </a:r>
            <a:r>
              <a:rPr lang="en-US" baseline="30000" dirty="0"/>
              <a:t>st</a:t>
            </a:r>
            <a:r>
              <a:rPr lang="en-US" dirty="0"/>
              <a:t> January to 15</a:t>
            </a:r>
            <a:r>
              <a:rPr lang="en-US" baseline="30000" dirty="0"/>
              <a:t>th</a:t>
            </a:r>
            <a:r>
              <a:rPr lang="en-US" dirty="0"/>
              <a:t> January .</a:t>
            </a:r>
          </a:p>
        </p:txBody>
      </p:sp>
    </p:spTree>
    <p:extLst>
      <p:ext uri="{BB962C8B-B14F-4D97-AF65-F5344CB8AC3E}">
        <p14:creationId xmlns:p14="http://schemas.microsoft.com/office/powerpoint/2010/main" val="26653601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7BB08F-C494-4226-9219-80121F2587C2}"/>
              </a:ext>
            </a:extLst>
          </p:cNvPr>
          <p:cNvSpPr txBox="1"/>
          <p:nvPr/>
        </p:nvSpPr>
        <p:spPr>
          <a:xfrm>
            <a:off x="548641" y="121920"/>
            <a:ext cx="3169920" cy="707886"/>
          </a:xfrm>
          <a:prstGeom prst="rect">
            <a:avLst/>
          </a:prstGeom>
          <a:noFill/>
          <a:ln>
            <a:solidFill>
              <a:schemeClr val="tx1"/>
            </a:solidFill>
          </a:ln>
        </p:spPr>
        <p:txBody>
          <a:bodyPr wrap="square" rtlCol="0">
            <a:spAutoFit/>
          </a:bodyPr>
          <a:lstStyle/>
          <a:p>
            <a:r>
              <a:rPr lang="en-US" sz="4000" dirty="0">
                <a:latin typeface="Bodoni MT" panose="02070603080606020203" pitchFamily="18" charset="0"/>
              </a:rPr>
              <a:t>6. Insights</a:t>
            </a:r>
          </a:p>
        </p:txBody>
      </p:sp>
      <p:sp>
        <p:nvSpPr>
          <p:cNvPr id="6" name="TextBox 5">
            <a:extLst>
              <a:ext uri="{FF2B5EF4-FFF2-40B4-BE49-F238E27FC236}">
                <a16:creationId xmlns:a16="http://schemas.microsoft.com/office/drawing/2014/main" id="{B870166F-BA97-488A-9B69-9473D2FA8C4B}"/>
              </a:ext>
            </a:extLst>
          </p:cNvPr>
          <p:cNvSpPr txBox="1"/>
          <p:nvPr/>
        </p:nvSpPr>
        <p:spPr>
          <a:xfrm>
            <a:off x="721360" y="1137921"/>
            <a:ext cx="10017760" cy="1200329"/>
          </a:xfrm>
          <a:prstGeom prst="rect">
            <a:avLst/>
          </a:prstGeom>
          <a:noFill/>
        </p:spPr>
        <p:txBody>
          <a:bodyPr wrap="square" rtlCol="0">
            <a:spAutoFit/>
          </a:bodyPr>
          <a:lstStyle/>
          <a:p>
            <a:r>
              <a:rPr lang="en-US" sz="2400" b="1" dirty="0">
                <a:latin typeface="Bell MT" panose="02020503060305020303" pitchFamily="18" charset="0"/>
              </a:rPr>
              <a:t>1)</a:t>
            </a:r>
            <a:r>
              <a:rPr lang="en-US" sz="2400" b="1" u="sng" dirty="0">
                <a:latin typeface="Bell MT" panose="02020503060305020303" pitchFamily="18" charset="0"/>
              </a:rPr>
              <a:t>Top 5 cities which contributing maximum sales which are namely as</a:t>
            </a:r>
          </a:p>
          <a:p>
            <a:endParaRPr lang="en-US" sz="2400" b="1" dirty="0">
              <a:latin typeface="Bell MT" panose="02020503060305020303" pitchFamily="18" charset="0"/>
            </a:endParaRPr>
          </a:p>
          <a:p>
            <a:r>
              <a:rPr lang="en-US" sz="2400" b="1" dirty="0">
                <a:latin typeface="Bell MT" panose="02020503060305020303" pitchFamily="18" charset="0"/>
              </a:rPr>
              <a:t> </a:t>
            </a:r>
            <a:r>
              <a:rPr lang="en-US" sz="2400" dirty="0">
                <a:solidFill>
                  <a:srgbClr val="FFFF00"/>
                </a:solidFill>
                <a:latin typeface="Bell MT" panose="02020503060305020303" pitchFamily="18" charset="0"/>
              </a:rPr>
              <a:t>1.Charleston 2.New York 3.San Francisco 4. Miami 5.Portland.</a:t>
            </a:r>
          </a:p>
        </p:txBody>
      </p:sp>
      <p:pic>
        <p:nvPicPr>
          <p:cNvPr id="7" name="Picture 6">
            <a:extLst>
              <a:ext uri="{FF2B5EF4-FFF2-40B4-BE49-F238E27FC236}">
                <a16:creationId xmlns:a16="http://schemas.microsoft.com/office/drawing/2014/main" id="{5B7A363E-EE25-4BAA-BC93-BB3CA7B7CF3C}"/>
              </a:ext>
            </a:extLst>
          </p:cNvPr>
          <p:cNvPicPr>
            <a:picLocks noChangeAspect="1"/>
          </p:cNvPicPr>
          <p:nvPr/>
        </p:nvPicPr>
        <p:blipFill>
          <a:blip r:embed="rId2"/>
          <a:stretch>
            <a:fillRect/>
          </a:stretch>
        </p:blipFill>
        <p:spPr>
          <a:xfrm>
            <a:off x="2304406" y="2710574"/>
            <a:ext cx="4677428" cy="3448531"/>
          </a:xfrm>
          <a:prstGeom prst="rect">
            <a:avLst/>
          </a:prstGeom>
        </p:spPr>
      </p:pic>
    </p:spTree>
    <p:extLst>
      <p:ext uri="{BB962C8B-B14F-4D97-AF65-F5344CB8AC3E}">
        <p14:creationId xmlns:p14="http://schemas.microsoft.com/office/powerpoint/2010/main" val="8666074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473F4-CAC7-4C88-9FE0-2F2C9368BA2D}"/>
              </a:ext>
            </a:extLst>
          </p:cNvPr>
          <p:cNvSpPr txBox="1"/>
          <p:nvPr/>
        </p:nvSpPr>
        <p:spPr>
          <a:xfrm>
            <a:off x="1005840" y="365760"/>
            <a:ext cx="8026400" cy="2031325"/>
          </a:xfrm>
          <a:prstGeom prst="rect">
            <a:avLst/>
          </a:prstGeom>
          <a:noFill/>
        </p:spPr>
        <p:txBody>
          <a:bodyPr wrap="square" rtlCol="0">
            <a:spAutoFit/>
          </a:bodyPr>
          <a:lstStyle/>
          <a:p>
            <a:r>
              <a:rPr lang="en-US" sz="3600" dirty="0">
                <a:latin typeface="Bodoni MT" panose="02070603080606020203" pitchFamily="18" charset="0"/>
              </a:rPr>
              <a:t>2. </a:t>
            </a:r>
            <a:r>
              <a:rPr lang="en-US" sz="3600" dirty="0">
                <a:solidFill>
                  <a:srgbClr val="FFFF00"/>
                </a:solidFill>
                <a:latin typeface="Bodoni MT" panose="02070603080606020203" pitchFamily="18" charset="0"/>
              </a:rPr>
              <a:t>August</a:t>
            </a:r>
            <a:r>
              <a:rPr lang="en-US" sz="3600" dirty="0">
                <a:latin typeface="Bodoni MT" panose="02070603080606020203" pitchFamily="18" charset="0"/>
              </a:rPr>
              <a:t> and </a:t>
            </a:r>
            <a:r>
              <a:rPr lang="en-US" sz="3600" dirty="0">
                <a:solidFill>
                  <a:srgbClr val="FFFF00"/>
                </a:solidFill>
                <a:latin typeface="Bodoni MT" panose="02070603080606020203" pitchFamily="18" charset="0"/>
              </a:rPr>
              <a:t>July</a:t>
            </a:r>
            <a:r>
              <a:rPr lang="en-US" sz="3600" dirty="0">
                <a:latin typeface="Bodoni MT" panose="02070603080606020203" pitchFamily="18" charset="0"/>
              </a:rPr>
              <a:t> </a:t>
            </a:r>
            <a:r>
              <a:rPr lang="en-US" sz="3600" b="1" dirty="0">
                <a:latin typeface="Bodoni MT" panose="02070603080606020203" pitchFamily="18" charset="0"/>
              </a:rPr>
              <a:t>months got the highest profit which is </a:t>
            </a:r>
            <a:r>
              <a:rPr lang="en-US" sz="3600" b="1" dirty="0">
                <a:solidFill>
                  <a:srgbClr val="FFFF00"/>
                </a:solidFill>
                <a:latin typeface="Bodoni MT" panose="02070603080606020203" pitchFamily="18" charset="0"/>
              </a:rPr>
              <a:t>34 Million $ </a:t>
            </a:r>
            <a:r>
              <a:rPr lang="en-US" sz="3600" b="1" dirty="0">
                <a:latin typeface="Bodoni MT" panose="02070603080606020203" pitchFamily="18" charset="0"/>
              </a:rPr>
              <a:t>for each.</a:t>
            </a:r>
            <a:r>
              <a:rPr lang="en-US" sz="3600" b="1" dirty="0">
                <a:solidFill>
                  <a:schemeClr val="bg1"/>
                </a:solidFill>
                <a:latin typeface="Bodoni MT" panose="02070603080606020203" pitchFamily="18" charset="0"/>
              </a:rPr>
              <a:t> </a:t>
            </a:r>
          </a:p>
          <a:p>
            <a:r>
              <a:rPr lang="en-US" dirty="0"/>
              <a:t> </a:t>
            </a:r>
          </a:p>
        </p:txBody>
      </p:sp>
      <p:pic>
        <p:nvPicPr>
          <p:cNvPr id="3" name="Picture 2">
            <a:extLst>
              <a:ext uri="{FF2B5EF4-FFF2-40B4-BE49-F238E27FC236}">
                <a16:creationId xmlns:a16="http://schemas.microsoft.com/office/drawing/2014/main" id="{BE414FA3-8DE4-4547-A77A-6A0E485D1047}"/>
              </a:ext>
            </a:extLst>
          </p:cNvPr>
          <p:cNvPicPr>
            <a:picLocks noChangeAspect="1"/>
          </p:cNvPicPr>
          <p:nvPr/>
        </p:nvPicPr>
        <p:blipFill>
          <a:blip r:embed="rId2"/>
          <a:stretch>
            <a:fillRect/>
          </a:stretch>
        </p:blipFill>
        <p:spPr>
          <a:xfrm>
            <a:off x="1693326" y="2195540"/>
            <a:ext cx="7687748" cy="4153480"/>
          </a:xfrm>
          <a:prstGeom prst="rect">
            <a:avLst/>
          </a:prstGeom>
        </p:spPr>
      </p:pic>
    </p:spTree>
    <p:extLst>
      <p:ext uri="{BB962C8B-B14F-4D97-AF65-F5344CB8AC3E}">
        <p14:creationId xmlns:p14="http://schemas.microsoft.com/office/powerpoint/2010/main" val="15169183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9304E-D171-4668-819D-739DE47D1426}"/>
              </a:ext>
            </a:extLst>
          </p:cNvPr>
          <p:cNvSpPr txBox="1"/>
          <p:nvPr/>
        </p:nvSpPr>
        <p:spPr>
          <a:xfrm>
            <a:off x="2092960" y="375920"/>
            <a:ext cx="9022080" cy="954107"/>
          </a:xfrm>
          <a:prstGeom prst="rect">
            <a:avLst/>
          </a:prstGeom>
          <a:noFill/>
        </p:spPr>
        <p:txBody>
          <a:bodyPr wrap="square" rtlCol="0">
            <a:spAutoFit/>
          </a:bodyPr>
          <a:lstStyle/>
          <a:p>
            <a:r>
              <a:rPr lang="en-US" sz="3600" b="1" dirty="0">
                <a:latin typeface="Bell MT" panose="02020503060305020303" pitchFamily="18" charset="0"/>
              </a:rPr>
              <a:t>3.Following states contributing highest Sale</a:t>
            </a:r>
          </a:p>
          <a:p>
            <a:r>
              <a:rPr lang="en-US" sz="2000" b="1" dirty="0">
                <a:solidFill>
                  <a:srgbClr val="FFFF00"/>
                </a:solidFill>
                <a:latin typeface="Bell MT" panose="02020503060305020303" pitchFamily="18" charset="0"/>
              </a:rPr>
              <a:t>1.New York 2.Florida 3.South Carolina 4. North Carolina 5.Michigan</a:t>
            </a:r>
            <a:endParaRPr lang="en-US" sz="2000" dirty="0">
              <a:solidFill>
                <a:srgbClr val="FFFF00"/>
              </a:solidFill>
              <a:latin typeface="Bell MT" panose="02020503060305020303" pitchFamily="18" charset="0"/>
            </a:endParaRPr>
          </a:p>
        </p:txBody>
      </p:sp>
      <p:pic>
        <p:nvPicPr>
          <p:cNvPr id="3" name="Picture 2">
            <a:extLst>
              <a:ext uri="{FF2B5EF4-FFF2-40B4-BE49-F238E27FC236}">
                <a16:creationId xmlns:a16="http://schemas.microsoft.com/office/drawing/2014/main" id="{460C3E86-0766-46F4-8819-28F979C12C4B}"/>
              </a:ext>
            </a:extLst>
          </p:cNvPr>
          <p:cNvPicPr>
            <a:picLocks noChangeAspect="1"/>
          </p:cNvPicPr>
          <p:nvPr/>
        </p:nvPicPr>
        <p:blipFill>
          <a:blip r:embed="rId2"/>
          <a:stretch>
            <a:fillRect/>
          </a:stretch>
        </p:blipFill>
        <p:spPr>
          <a:xfrm>
            <a:off x="2567826" y="1823705"/>
            <a:ext cx="6182588" cy="4658375"/>
          </a:xfrm>
          <a:prstGeom prst="rect">
            <a:avLst/>
          </a:prstGeom>
        </p:spPr>
      </p:pic>
    </p:spTree>
    <p:extLst>
      <p:ext uri="{BB962C8B-B14F-4D97-AF65-F5344CB8AC3E}">
        <p14:creationId xmlns:p14="http://schemas.microsoft.com/office/powerpoint/2010/main" val="3919525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347A2E-70A1-47D5-BE57-991ABA19681A}"/>
              </a:ext>
            </a:extLst>
          </p:cNvPr>
          <p:cNvSpPr txBox="1"/>
          <p:nvPr/>
        </p:nvSpPr>
        <p:spPr>
          <a:xfrm>
            <a:off x="1148080" y="548639"/>
            <a:ext cx="9235440" cy="1231106"/>
          </a:xfrm>
          <a:prstGeom prst="rect">
            <a:avLst/>
          </a:prstGeom>
          <a:noFill/>
        </p:spPr>
        <p:txBody>
          <a:bodyPr wrap="square" rtlCol="0">
            <a:spAutoFit/>
          </a:bodyPr>
          <a:lstStyle/>
          <a:p>
            <a:r>
              <a:rPr lang="en-US" sz="2800" b="1" dirty="0">
                <a:latin typeface="Algerian" panose="04020705040A02060702" pitchFamily="82" charset="0"/>
              </a:rPr>
              <a:t>4. The following Retailers are more contributing in sale as well profit. </a:t>
            </a:r>
          </a:p>
          <a:p>
            <a:endParaRPr lang="en-US" dirty="0"/>
          </a:p>
        </p:txBody>
      </p:sp>
      <p:pic>
        <p:nvPicPr>
          <p:cNvPr id="3" name="Picture 2">
            <a:extLst>
              <a:ext uri="{FF2B5EF4-FFF2-40B4-BE49-F238E27FC236}">
                <a16:creationId xmlns:a16="http://schemas.microsoft.com/office/drawing/2014/main" id="{9DEBA410-72F2-4440-BF8F-EEC3AFCCDBED}"/>
              </a:ext>
            </a:extLst>
          </p:cNvPr>
          <p:cNvPicPr>
            <a:picLocks noChangeAspect="1"/>
          </p:cNvPicPr>
          <p:nvPr/>
        </p:nvPicPr>
        <p:blipFill>
          <a:blip r:embed="rId2"/>
          <a:stretch>
            <a:fillRect/>
          </a:stretch>
        </p:blipFill>
        <p:spPr>
          <a:xfrm>
            <a:off x="5692058" y="2144287"/>
            <a:ext cx="4488262" cy="4165074"/>
          </a:xfrm>
          <a:prstGeom prst="rect">
            <a:avLst/>
          </a:prstGeom>
        </p:spPr>
      </p:pic>
      <p:sp>
        <p:nvSpPr>
          <p:cNvPr id="4" name="TextBox 3">
            <a:extLst>
              <a:ext uri="{FF2B5EF4-FFF2-40B4-BE49-F238E27FC236}">
                <a16:creationId xmlns:a16="http://schemas.microsoft.com/office/drawing/2014/main" id="{1513C96B-233C-45C1-81B1-668375C65A66}"/>
              </a:ext>
            </a:extLst>
          </p:cNvPr>
          <p:cNvSpPr txBox="1"/>
          <p:nvPr/>
        </p:nvSpPr>
        <p:spPr>
          <a:xfrm>
            <a:off x="396240" y="1899920"/>
            <a:ext cx="4998720" cy="1200329"/>
          </a:xfrm>
          <a:prstGeom prst="rect">
            <a:avLst/>
          </a:prstGeom>
          <a:noFill/>
        </p:spPr>
        <p:txBody>
          <a:bodyPr wrap="square" rtlCol="0">
            <a:spAutoFit/>
          </a:bodyPr>
          <a:lstStyle/>
          <a:p>
            <a:r>
              <a:rPr lang="en-US" sz="2400" dirty="0">
                <a:latin typeface="Bell MT" panose="02020503060305020303" pitchFamily="18" charset="0"/>
              </a:rPr>
              <a:t>As we can see here </a:t>
            </a:r>
            <a:r>
              <a:rPr lang="en-US" sz="2400" dirty="0">
                <a:solidFill>
                  <a:srgbClr val="FFFF00"/>
                </a:solidFill>
                <a:latin typeface="Bell MT" panose="02020503060305020303" pitchFamily="18" charset="0"/>
              </a:rPr>
              <a:t>West Gear </a:t>
            </a:r>
            <a:r>
              <a:rPr lang="en-US" sz="2400" dirty="0">
                <a:latin typeface="Bell MT" panose="02020503060305020303" pitchFamily="18" charset="0"/>
              </a:rPr>
              <a:t>and </a:t>
            </a:r>
            <a:r>
              <a:rPr lang="en-US" sz="2400" dirty="0">
                <a:solidFill>
                  <a:srgbClr val="FFFF00"/>
                </a:solidFill>
                <a:latin typeface="Bell MT" panose="02020503060305020303" pitchFamily="18" charset="0"/>
              </a:rPr>
              <a:t>Foot Locker </a:t>
            </a:r>
            <a:r>
              <a:rPr lang="en-US" sz="2400" dirty="0">
                <a:latin typeface="Bell MT" panose="02020503060305020303" pitchFamily="18" charset="0"/>
              </a:rPr>
              <a:t>are more contributing in Sale as well Profit. </a:t>
            </a:r>
          </a:p>
        </p:txBody>
      </p:sp>
    </p:spTree>
    <p:extLst>
      <p:ext uri="{BB962C8B-B14F-4D97-AF65-F5344CB8AC3E}">
        <p14:creationId xmlns:p14="http://schemas.microsoft.com/office/powerpoint/2010/main" val="9772486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EFED5-075E-4648-AB7B-043933077DEB}"/>
              </a:ext>
            </a:extLst>
          </p:cNvPr>
          <p:cNvSpPr txBox="1"/>
          <p:nvPr/>
        </p:nvSpPr>
        <p:spPr>
          <a:xfrm>
            <a:off x="1026160" y="213360"/>
            <a:ext cx="6918960" cy="707886"/>
          </a:xfrm>
          <a:prstGeom prst="rect">
            <a:avLst/>
          </a:prstGeom>
          <a:noFill/>
        </p:spPr>
        <p:txBody>
          <a:bodyPr wrap="square" rtlCol="0">
            <a:spAutoFit/>
          </a:bodyPr>
          <a:lstStyle/>
          <a:p>
            <a:r>
              <a:rPr lang="en-US" sz="4000" b="1" dirty="0">
                <a:latin typeface="Bell MT" panose="02020503060305020303" pitchFamily="18" charset="0"/>
              </a:rPr>
              <a:t>5.Region wise profit and sale.</a:t>
            </a:r>
            <a:endParaRPr lang="en-US" sz="4000" dirty="0">
              <a:latin typeface="Bell MT" panose="02020503060305020303" pitchFamily="18" charset="0"/>
            </a:endParaRPr>
          </a:p>
        </p:txBody>
      </p:sp>
      <p:pic>
        <p:nvPicPr>
          <p:cNvPr id="4" name="Picture 3">
            <a:extLst>
              <a:ext uri="{FF2B5EF4-FFF2-40B4-BE49-F238E27FC236}">
                <a16:creationId xmlns:a16="http://schemas.microsoft.com/office/drawing/2014/main" id="{29408B5D-09FB-45FF-A7F9-FA87550DFB6C}"/>
              </a:ext>
            </a:extLst>
          </p:cNvPr>
          <p:cNvPicPr>
            <a:picLocks noChangeAspect="1"/>
          </p:cNvPicPr>
          <p:nvPr/>
        </p:nvPicPr>
        <p:blipFill>
          <a:blip r:embed="rId3"/>
          <a:stretch>
            <a:fillRect/>
          </a:stretch>
        </p:blipFill>
        <p:spPr>
          <a:xfrm>
            <a:off x="285331" y="1524000"/>
            <a:ext cx="9305710" cy="5120640"/>
          </a:xfrm>
          <a:prstGeom prst="rect">
            <a:avLst/>
          </a:prstGeom>
        </p:spPr>
      </p:pic>
      <p:sp>
        <p:nvSpPr>
          <p:cNvPr id="6" name="Arrow: Left 5">
            <a:extLst>
              <a:ext uri="{FF2B5EF4-FFF2-40B4-BE49-F238E27FC236}">
                <a16:creationId xmlns:a16="http://schemas.microsoft.com/office/drawing/2014/main" id="{081182BE-605C-44FB-A265-CF1F66D152A3}"/>
              </a:ext>
            </a:extLst>
          </p:cNvPr>
          <p:cNvSpPr/>
          <p:nvPr/>
        </p:nvSpPr>
        <p:spPr>
          <a:xfrm>
            <a:off x="7195930" y="1818861"/>
            <a:ext cx="45719"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17231543-0B8F-4E88-8D3C-D4EDF7579254}"/>
              </a:ext>
            </a:extLst>
          </p:cNvPr>
          <p:cNvSpPr/>
          <p:nvPr/>
        </p:nvSpPr>
        <p:spPr>
          <a:xfrm>
            <a:off x="10684565" y="1818861"/>
            <a:ext cx="45719"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DA7ACB47-C708-4E26-B380-9E104A30F145}"/>
              </a:ext>
            </a:extLst>
          </p:cNvPr>
          <p:cNvSpPr/>
          <p:nvPr/>
        </p:nvSpPr>
        <p:spPr>
          <a:xfrm>
            <a:off x="6426420" y="213360"/>
            <a:ext cx="3443137" cy="3923970"/>
          </a:xfrm>
          <a:prstGeom prst="lef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u="sng" dirty="0">
                <a:latin typeface="Bell MT" panose="02020503060305020303" pitchFamily="18" charset="0"/>
              </a:rPr>
              <a:t>As we can see in slicers there we mentioned all the regions on clicking on them we can see all sale and profit by the region</a:t>
            </a:r>
            <a:r>
              <a:rPr lang="en-US" b="1" u="sng" dirty="0"/>
              <a:t>.</a:t>
            </a:r>
          </a:p>
        </p:txBody>
      </p:sp>
    </p:spTree>
    <p:extLst>
      <p:ext uri="{BB962C8B-B14F-4D97-AF65-F5344CB8AC3E}">
        <p14:creationId xmlns:p14="http://schemas.microsoft.com/office/powerpoint/2010/main" val="41130747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4638E-93FE-4618-ADD0-B3D25B90CBF0}"/>
              </a:ext>
            </a:extLst>
          </p:cNvPr>
          <p:cNvSpPr txBox="1"/>
          <p:nvPr/>
        </p:nvSpPr>
        <p:spPr>
          <a:xfrm>
            <a:off x="1063487" y="387626"/>
            <a:ext cx="10277061" cy="954107"/>
          </a:xfrm>
          <a:prstGeom prst="rect">
            <a:avLst/>
          </a:prstGeom>
          <a:noFill/>
        </p:spPr>
        <p:txBody>
          <a:bodyPr wrap="square" rtlCol="0">
            <a:spAutoFit/>
          </a:bodyPr>
          <a:lstStyle/>
          <a:p>
            <a:r>
              <a:rPr lang="en-US" sz="2800" b="1" dirty="0">
                <a:latin typeface="Bell MT" panose="02020503060305020303" pitchFamily="18" charset="0"/>
              </a:rPr>
              <a:t>6.product contributed maximum sale – Men’s Street Footwear with 208.83 M annual sale.</a:t>
            </a:r>
            <a:endParaRPr lang="en-US" sz="2800" dirty="0">
              <a:latin typeface="Bodoni MT" panose="02070603080606020203" pitchFamily="18" charset="0"/>
            </a:endParaRPr>
          </a:p>
        </p:txBody>
      </p:sp>
      <p:pic>
        <p:nvPicPr>
          <p:cNvPr id="3" name="Picture 2">
            <a:extLst>
              <a:ext uri="{FF2B5EF4-FFF2-40B4-BE49-F238E27FC236}">
                <a16:creationId xmlns:a16="http://schemas.microsoft.com/office/drawing/2014/main" id="{3B73C8FA-48C4-4A5F-822B-9A044F9B81BD}"/>
              </a:ext>
            </a:extLst>
          </p:cNvPr>
          <p:cNvPicPr>
            <a:picLocks noChangeAspect="1"/>
          </p:cNvPicPr>
          <p:nvPr/>
        </p:nvPicPr>
        <p:blipFill>
          <a:blip r:embed="rId2"/>
          <a:stretch>
            <a:fillRect/>
          </a:stretch>
        </p:blipFill>
        <p:spPr>
          <a:xfrm>
            <a:off x="3062499" y="1762432"/>
            <a:ext cx="5868219" cy="4505954"/>
          </a:xfrm>
          <a:prstGeom prst="rect">
            <a:avLst/>
          </a:prstGeom>
        </p:spPr>
      </p:pic>
    </p:spTree>
    <p:extLst>
      <p:ext uri="{BB962C8B-B14F-4D97-AF65-F5344CB8AC3E}">
        <p14:creationId xmlns:p14="http://schemas.microsoft.com/office/powerpoint/2010/main" val="224524075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9412E1-D049-4B33-85CE-F3CB2FDF2D94}"/>
              </a:ext>
            </a:extLst>
          </p:cNvPr>
          <p:cNvSpPr/>
          <p:nvPr/>
        </p:nvSpPr>
        <p:spPr>
          <a:xfrm>
            <a:off x="1041038" y="302350"/>
            <a:ext cx="7029535" cy="2062103"/>
          </a:xfrm>
          <a:prstGeom prst="rect">
            <a:avLst/>
          </a:prstGeom>
        </p:spPr>
        <p:txBody>
          <a:bodyPr wrap="square">
            <a:spAutoFit/>
          </a:bodyPr>
          <a:lstStyle/>
          <a:p>
            <a:r>
              <a:rPr lang="en-US" sz="4000" b="1" dirty="0">
                <a:latin typeface="Bell MT" panose="02020503060305020303" pitchFamily="18" charset="0"/>
              </a:rPr>
              <a:t>7.Following states contributing highest Profit </a:t>
            </a:r>
            <a:r>
              <a:rPr lang="en-US" sz="2400" b="1" dirty="0">
                <a:solidFill>
                  <a:srgbClr val="FFC000"/>
                </a:solidFill>
                <a:latin typeface="Bell MT" panose="02020503060305020303" pitchFamily="18" charset="0"/>
              </a:rPr>
              <a:t>1. New York 2.Florida 3.California 4.Texas 5.South Carolina</a:t>
            </a:r>
            <a:endParaRPr lang="en-US" sz="2400" dirty="0">
              <a:solidFill>
                <a:srgbClr val="FFC000"/>
              </a:solidFill>
              <a:latin typeface="Bell MT" panose="02020503060305020303" pitchFamily="18" charset="0"/>
            </a:endParaRPr>
          </a:p>
        </p:txBody>
      </p:sp>
      <p:pic>
        <p:nvPicPr>
          <p:cNvPr id="3" name="Picture 2">
            <a:extLst>
              <a:ext uri="{FF2B5EF4-FFF2-40B4-BE49-F238E27FC236}">
                <a16:creationId xmlns:a16="http://schemas.microsoft.com/office/drawing/2014/main" id="{F4886666-D080-4849-AF4B-D46FEBD34453}"/>
              </a:ext>
            </a:extLst>
          </p:cNvPr>
          <p:cNvPicPr>
            <a:picLocks noChangeAspect="1"/>
          </p:cNvPicPr>
          <p:nvPr/>
        </p:nvPicPr>
        <p:blipFill>
          <a:blip r:embed="rId2"/>
          <a:stretch>
            <a:fillRect/>
          </a:stretch>
        </p:blipFill>
        <p:spPr>
          <a:xfrm>
            <a:off x="2614380" y="2202117"/>
            <a:ext cx="6287377" cy="4353533"/>
          </a:xfrm>
          <a:prstGeom prst="rect">
            <a:avLst/>
          </a:prstGeom>
        </p:spPr>
      </p:pic>
    </p:spTree>
    <p:extLst>
      <p:ext uri="{BB962C8B-B14F-4D97-AF65-F5344CB8AC3E}">
        <p14:creationId xmlns:p14="http://schemas.microsoft.com/office/powerpoint/2010/main" val="34156124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4FC1A-8104-4FBE-828E-EF7DED87CE67}"/>
              </a:ext>
            </a:extLst>
          </p:cNvPr>
          <p:cNvSpPr/>
          <p:nvPr/>
        </p:nvSpPr>
        <p:spPr>
          <a:xfrm>
            <a:off x="1745974" y="680687"/>
            <a:ext cx="6096000" cy="1754326"/>
          </a:xfrm>
          <a:prstGeom prst="rect">
            <a:avLst/>
          </a:prstGeom>
        </p:spPr>
        <p:txBody>
          <a:bodyPr>
            <a:spAutoFit/>
          </a:bodyPr>
          <a:lstStyle/>
          <a:p>
            <a:r>
              <a:rPr lang="en-US" sz="3600" b="1" dirty="0">
                <a:latin typeface="Bell MT" panose="02020503060305020303" pitchFamily="18" charset="0"/>
              </a:rPr>
              <a:t>8.“</a:t>
            </a:r>
            <a:r>
              <a:rPr lang="en-US" sz="3600" b="1" dirty="0">
                <a:solidFill>
                  <a:srgbClr val="FFFF00"/>
                </a:solidFill>
                <a:latin typeface="Bell MT" panose="02020503060305020303" pitchFamily="18" charset="0"/>
              </a:rPr>
              <a:t>In-store</a:t>
            </a:r>
            <a:r>
              <a:rPr lang="en-US" sz="3600" b="1" dirty="0">
                <a:latin typeface="Bell MT" panose="02020503060305020303" pitchFamily="18" charset="0"/>
              </a:rPr>
              <a:t>” sale method is more contributing maximum sale</a:t>
            </a:r>
          </a:p>
        </p:txBody>
      </p:sp>
      <p:pic>
        <p:nvPicPr>
          <p:cNvPr id="3" name="Picture 2">
            <a:extLst>
              <a:ext uri="{FF2B5EF4-FFF2-40B4-BE49-F238E27FC236}">
                <a16:creationId xmlns:a16="http://schemas.microsoft.com/office/drawing/2014/main" id="{1D2D5AF0-C7B2-4527-AC5F-290A5746EF05}"/>
              </a:ext>
            </a:extLst>
          </p:cNvPr>
          <p:cNvPicPr>
            <a:picLocks noChangeAspect="1"/>
          </p:cNvPicPr>
          <p:nvPr/>
        </p:nvPicPr>
        <p:blipFill>
          <a:blip r:embed="rId2"/>
          <a:stretch>
            <a:fillRect/>
          </a:stretch>
        </p:blipFill>
        <p:spPr>
          <a:xfrm>
            <a:off x="2760102" y="2390058"/>
            <a:ext cx="4067743" cy="4344006"/>
          </a:xfrm>
          <a:prstGeom prst="rect">
            <a:avLst/>
          </a:prstGeom>
        </p:spPr>
      </p:pic>
    </p:spTree>
    <p:extLst>
      <p:ext uri="{BB962C8B-B14F-4D97-AF65-F5344CB8AC3E}">
        <p14:creationId xmlns:p14="http://schemas.microsoft.com/office/powerpoint/2010/main" val="5312395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43BF53-4E52-4A6C-AEAA-4EB5AF02FCD1}"/>
              </a:ext>
            </a:extLst>
          </p:cNvPr>
          <p:cNvSpPr/>
          <p:nvPr/>
        </p:nvSpPr>
        <p:spPr>
          <a:xfrm>
            <a:off x="2147247" y="689978"/>
            <a:ext cx="9278950" cy="584775"/>
          </a:xfrm>
          <a:prstGeom prst="rect">
            <a:avLst/>
          </a:prstGeom>
        </p:spPr>
        <p:txBody>
          <a:bodyPr wrap="none">
            <a:spAutoFit/>
          </a:bodyPr>
          <a:lstStyle/>
          <a:p>
            <a:r>
              <a:rPr lang="en-US" sz="3200" b="1" dirty="0">
                <a:latin typeface="Bell MT" panose="02020503060305020303" pitchFamily="18" charset="0"/>
              </a:rPr>
              <a:t>9.Finally we provided the sale forecast for 15 days</a:t>
            </a:r>
            <a:r>
              <a:rPr lang="en-US" b="1" dirty="0">
                <a:solidFill>
                  <a:schemeClr val="bg1"/>
                </a:solidFill>
                <a:latin typeface="Bell MT" panose="02020503060305020303" pitchFamily="18" charset="0"/>
              </a:rPr>
              <a:t>.</a:t>
            </a:r>
          </a:p>
        </p:txBody>
      </p:sp>
      <p:pic>
        <p:nvPicPr>
          <p:cNvPr id="3" name="Picture 2">
            <a:extLst>
              <a:ext uri="{FF2B5EF4-FFF2-40B4-BE49-F238E27FC236}">
                <a16:creationId xmlns:a16="http://schemas.microsoft.com/office/drawing/2014/main" id="{081E15C3-E72C-45F5-B985-97E0DD7C361E}"/>
              </a:ext>
            </a:extLst>
          </p:cNvPr>
          <p:cNvPicPr>
            <a:picLocks noChangeAspect="1"/>
          </p:cNvPicPr>
          <p:nvPr/>
        </p:nvPicPr>
        <p:blipFill>
          <a:blip r:embed="rId2"/>
          <a:stretch>
            <a:fillRect/>
          </a:stretch>
        </p:blipFill>
        <p:spPr>
          <a:xfrm>
            <a:off x="228600" y="1747921"/>
            <a:ext cx="6239746" cy="4753638"/>
          </a:xfrm>
          <a:prstGeom prst="rect">
            <a:avLst/>
          </a:prstGeom>
        </p:spPr>
      </p:pic>
      <p:pic>
        <p:nvPicPr>
          <p:cNvPr id="4" name="Picture 3">
            <a:extLst>
              <a:ext uri="{FF2B5EF4-FFF2-40B4-BE49-F238E27FC236}">
                <a16:creationId xmlns:a16="http://schemas.microsoft.com/office/drawing/2014/main" id="{6851A8A7-8C61-46C2-BC2C-2F2EF29AF3EB}"/>
              </a:ext>
            </a:extLst>
          </p:cNvPr>
          <p:cNvPicPr>
            <a:picLocks noChangeAspect="1"/>
          </p:cNvPicPr>
          <p:nvPr/>
        </p:nvPicPr>
        <p:blipFill>
          <a:blip r:embed="rId3"/>
          <a:stretch>
            <a:fillRect/>
          </a:stretch>
        </p:blipFill>
        <p:spPr>
          <a:xfrm>
            <a:off x="228600" y="1287945"/>
            <a:ext cx="10296939" cy="546998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5CB7F91-2EC7-40CA-8059-8BC164FC288F}"/>
                  </a:ext>
                </a:extLst>
              </p14:cNvPr>
              <p14:cNvContentPartPr/>
              <p14:nvPr/>
            </p14:nvContentPartPr>
            <p14:xfrm>
              <a:off x="8795770" y="2037287"/>
              <a:ext cx="360" cy="360"/>
            </p14:xfrm>
          </p:contentPart>
        </mc:Choice>
        <mc:Fallback xmlns="">
          <p:pic>
            <p:nvPicPr>
              <p:cNvPr id="5" name="Ink 4">
                <a:extLst>
                  <a:ext uri="{FF2B5EF4-FFF2-40B4-BE49-F238E27FC236}">
                    <a16:creationId xmlns:a16="http://schemas.microsoft.com/office/drawing/2014/main" id="{B5CB7F91-2EC7-40CA-8059-8BC164FC288F}"/>
                  </a:ext>
                </a:extLst>
              </p:cNvPr>
              <p:cNvPicPr/>
              <p:nvPr/>
            </p:nvPicPr>
            <p:blipFill>
              <a:blip r:embed="rId5"/>
              <a:stretch>
                <a:fillRect/>
              </a:stretch>
            </p:blipFill>
            <p:spPr>
              <a:xfrm>
                <a:off x="8778130" y="201964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D88A1C1-60CE-44F9-A9E1-61A6F9309189}"/>
                  </a:ext>
                </a:extLst>
              </p14:cNvPr>
              <p14:cNvContentPartPr/>
              <p14:nvPr/>
            </p14:nvContentPartPr>
            <p14:xfrm>
              <a:off x="7355050" y="1639487"/>
              <a:ext cx="2763000" cy="41040"/>
            </p14:xfrm>
          </p:contentPart>
        </mc:Choice>
        <mc:Fallback xmlns="">
          <p:pic>
            <p:nvPicPr>
              <p:cNvPr id="9" name="Ink 8">
                <a:extLst>
                  <a:ext uri="{FF2B5EF4-FFF2-40B4-BE49-F238E27FC236}">
                    <a16:creationId xmlns:a16="http://schemas.microsoft.com/office/drawing/2014/main" id="{7D88A1C1-60CE-44F9-A9E1-61A6F9309189}"/>
                  </a:ext>
                </a:extLst>
              </p:cNvPr>
              <p:cNvPicPr/>
              <p:nvPr/>
            </p:nvPicPr>
            <p:blipFill>
              <a:blip r:embed="rId7"/>
              <a:stretch>
                <a:fillRect/>
              </a:stretch>
            </p:blipFill>
            <p:spPr>
              <a:xfrm>
                <a:off x="7319050" y="1603487"/>
                <a:ext cx="2834640" cy="112680"/>
              </a:xfrm>
              <a:prstGeom prst="rect">
                <a:avLst/>
              </a:prstGeom>
            </p:spPr>
          </p:pic>
        </mc:Fallback>
      </mc:AlternateContent>
    </p:spTree>
    <p:extLst>
      <p:ext uri="{BB962C8B-B14F-4D97-AF65-F5344CB8AC3E}">
        <p14:creationId xmlns:p14="http://schemas.microsoft.com/office/powerpoint/2010/main" val="20291064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8BA14-718A-4BD9-835E-64AAB1E3A52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1000"/>
                    </a14:imgEffect>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47F8CFA3-2C3E-4E39-AE92-BB8E0DD3655C}"/>
              </a:ext>
            </a:extLst>
          </p:cNvPr>
          <p:cNvSpPr txBox="1"/>
          <p:nvPr/>
        </p:nvSpPr>
        <p:spPr>
          <a:xfrm>
            <a:off x="436880" y="382368"/>
            <a:ext cx="10982960" cy="4924425"/>
          </a:xfrm>
          <a:prstGeom prst="rect">
            <a:avLst/>
          </a:prstGeom>
          <a:noFill/>
        </p:spPr>
        <p:txBody>
          <a:bodyPr wrap="square" rtlCol="0">
            <a:spAutoFit/>
          </a:bodyPr>
          <a:lstStyle/>
          <a:p>
            <a:r>
              <a:rPr lang="en-US" sz="6600" b="1" dirty="0">
                <a:solidFill>
                  <a:schemeClr val="bg1"/>
                </a:solidFill>
                <a:latin typeface="Bodoni MT" panose="02070603080606020203" pitchFamily="18" charset="0"/>
              </a:rPr>
              <a:t>Objective :</a:t>
            </a:r>
            <a:endParaRPr lang="en-US" sz="6600" b="1" dirty="0">
              <a:solidFill>
                <a:schemeClr val="bg1"/>
              </a:solidFill>
              <a:latin typeface="Bell MT" panose="02020503060305020303" pitchFamily="18" charset="0"/>
            </a:endParaRPr>
          </a:p>
          <a:p>
            <a:endParaRPr lang="en-US" sz="4000" b="1" dirty="0">
              <a:solidFill>
                <a:schemeClr val="bg1"/>
              </a:solidFill>
              <a:latin typeface="Bell MT" panose="02020503060305020303" pitchFamily="18" charset="0"/>
            </a:endParaRPr>
          </a:p>
          <a:p>
            <a:r>
              <a:rPr lang="en-US" sz="4800" b="1" dirty="0">
                <a:solidFill>
                  <a:schemeClr val="bg1"/>
                </a:solidFill>
                <a:latin typeface="Bell MT" panose="02020503060305020303" pitchFamily="18" charset="0"/>
              </a:rPr>
              <a:t>Adidas </a:t>
            </a:r>
            <a:r>
              <a:rPr lang="en-US" sz="4000" b="1" dirty="0">
                <a:solidFill>
                  <a:schemeClr val="bg1"/>
                </a:solidFill>
                <a:latin typeface="Bell MT" panose="02020503060305020303" pitchFamily="18" charset="0"/>
              </a:rPr>
              <a:t>wants to create an annual sales and profits report for 2020 and 2021. So that, Adidas can understand their sales and profit and grow more sales as well profit in future.</a:t>
            </a:r>
          </a:p>
          <a:p>
            <a:endParaRPr lang="en-US" sz="4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0912770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25019-7845-4FC4-B929-B18E1D536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5B09F59E-6C25-4F12-8EFB-ED899BA813DE}"/>
              </a:ext>
            </a:extLst>
          </p:cNvPr>
          <p:cNvSpPr txBox="1"/>
          <p:nvPr/>
        </p:nvSpPr>
        <p:spPr>
          <a:xfrm>
            <a:off x="3418840" y="4805680"/>
            <a:ext cx="11409680" cy="1569660"/>
          </a:xfrm>
          <a:prstGeom prst="rect">
            <a:avLst/>
          </a:prstGeom>
          <a:noFill/>
        </p:spPr>
        <p:txBody>
          <a:bodyPr wrap="square" rtlCol="0">
            <a:spAutoFit/>
          </a:bodyPr>
          <a:lstStyle/>
          <a:p>
            <a:r>
              <a:rPr lang="en-US" sz="9600" dirty="0">
                <a:latin typeface="Algerian" panose="04020705040A02060702" pitchFamily="82" charset="0"/>
              </a:rPr>
              <a:t>Thank You </a:t>
            </a:r>
          </a:p>
        </p:txBody>
      </p:sp>
    </p:spTree>
    <p:extLst>
      <p:ext uri="{BB962C8B-B14F-4D97-AF65-F5344CB8AC3E}">
        <p14:creationId xmlns:p14="http://schemas.microsoft.com/office/powerpoint/2010/main" val="25611023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2FABCB-A52F-4E61-8F17-4E294AF13D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F188441-32B1-4CEF-BA21-4FD6C7B83E38}"/>
              </a:ext>
            </a:extLst>
          </p:cNvPr>
          <p:cNvSpPr txBox="1"/>
          <p:nvPr/>
        </p:nvSpPr>
        <p:spPr>
          <a:xfrm>
            <a:off x="762000" y="1879601"/>
            <a:ext cx="10840720" cy="3811558"/>
          </a:xfrm>
          <a:prstGeom prst="rect">
            <a:avLst/>
          </a:prstGeom>
          <a:noFill/>
          <a:ln>
            <a:noFill/>
          </a:ln>
        </p:spPr>
        <p:txBody>
          <a:bodyPr wrap="square" rtlCol="0">
            <a:spAutoFit/>
          </a:bodyPr>
          <a:lstStyle/>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are the top 5 cities which contributing maximum sales? </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month got the highest profit? </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are the states contributing highest Sale? </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Compare the retailers according the sales and profit. </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Provide the region wise profit and sale. </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product contributed maximum sale?</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are the states contributing highest Profit?</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Which sell method is more contributing maximum sale?</a:t>
            </a:r>
          </a:p>
          <a:p>
            <a:pPr marL="342900" indent="-342900">
              <a:buFont typeface="Wingdings" panose="05000000000000000000" pitchFamily="2" charset="2"/>
              <a:buChar char="Ø"/>
            </a:pPr>
            <a:r>
              <a:rPr lang="en-US" sz="2400" b="1" dirty="0">
                <a:solidFill>
                  <a:schemeClr val="bg1"/>
                </a:solidFill>
                <a:latin typeface="Bell MT" panose="02020503060305020303" pitchFamily="18" charset="0"/>
              </a:rPr>
              <a:t>Finally provide the sale forecast for 15 days.</a:t>
            </a:r>
          </a:p>
          <a:p>
            <a:pPr marL="342900" indent="-342900">
              <a:buFont typeface="Wingdings" panose="05000000000000000000" pitchFamily="2" charset="2"/>
              <a:buChar char="Ø"/>
            </a:pPr>
            <a:endParaRPr lang="en-US" dirty="0">
              <a:solidFill>
                <a:schemeClr val="bg1"/>
              </a:solidFill>
              <a:latin typeface="Bell MT" panose="02020503060305020303" pitchFamily="18" charset="0"/>
            </a:endParaRPr>
          </a:p>
        </p:txBody>
      </p:sp>
      <p:sp>
        <p:nvSpPr>
          <p:cNvPr id="5" name="TextBox 4">
            <a:extLst>
              <a:ext uri="{FF2B5EF4-FFF2-40B4-BE49-F238E27FC236}">
                <a16:creationId xmlns:a16="http://schemas.microsoft.com/office/drawing/2014/main" id="{FAE74A54-3FD7-4213-AE91-50BF81CCD9C5}"/>
              </a:ext>
            </a:extLst>
          </p:cNvPr>
          <p:cNvSpPr txBox="1"/>
          <p:nvPr/>
        </p:nvSpPr>
        <p:spPr>
          <a:xfrm>
            <a:off x="1798320" y="365780"/>
            <a:ext cx="7305040" cy="923330"/>
          </a:xfrm>
          <a:prstGeom prst="rect">
            <a:avLst/>
          </a:prstGeom>
          <a:blipFill>
            <a:blip r:embed="rId4"/>
            <a:tile tx="0" ty="0" sx="100000" sy="100000" flip="none" algn="tl"/>
          </a:blipFill>
          <a:ln>
            <a:solidFill>
              <a:schemeClr val="tx1">
                <a:lumMod val="50000"/>
                <a:lumOff val="50000"/>
              </a:schemeClr>
            </a:solidFill>
          </a:ln>
          <a:scene3d>
            <a:camera prst="orthographicFront"/>
            <a:lightRig rig="threePt" dir="t"/>
          </a:scene3d>
          <a:sp3d>
            <a:bevelT/>
          </a:sp3d>
        </p:spPr>
        <p:txBody>
          <a:bodyPr wrap="square" rtlCol="0">
            <a:spAutoFit/>
          </a:bodyPr>
          <a:lstStyle/>
          <a:p>
            <a:r>
              <a:rPr lang="en-US" sz="5400" dirty="0">
                <a:solidFill>
                  <a:schemeClr val="bg1"/>
                </a:solidFill>
                <a:latin typeface="Bell MT" panose="02020503060305020303" pitchFamily="18" charset="0"/>
              </a:rPr>
              <a:t>Requirements of Adidas</a:t>
            </a:r>
          </a:p>
        </p:txBody>
      </p:sp>
    </p:spTree>
    <p:extLst>
      <p:ext uri="{BB962C8B-B14F-4D97-AF65-F5344CB8AC3E}">
        <p14:creationId xmlns:p14="http://schemas.microsoft.com/office/powerpoint/2010/main" val="26361112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001B8-FFB2-492C-8D83-D60D052BB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10" name="Diagram 9">
            <a:extLst>
              <a:ext uri="{FF2B5EF4-FFF2-40B4-BE49-F238E27FC236}">
                <a16:creationId xmlns:a16="http://schemas.microsoft.com/office/drawing/2014/main" id="{D3DFB522-8174-443B-BA7C-87A5C98B709A}"/>
              </a:ext>
            </a:extLst>
          </p:cNvPr>
          <p:cNvGraphicFramePr/>
          <p:nvPr>
            <p:extLst/>
          </p:nvPr>
        </p:nvGraphicFramePr>
        <p:xfrm>
          <a:off x="213360" y="975360"/>
          <a:ext cx="10495280" cy="551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6F0F4C4-F2BF-4227-9EEB-BAB33FEE443D}"/>
              </a:ext>
            </a:extLst>
          </p:cNvPr>
          <p:cNvSpPr txBox="1"/>
          <p:nvPr/>
        </p:nvSpPr>
        <p:spPr>
          <a:xfrm>
            <a:off x="995680" y="195293"/>
            <a:ext cx="3535680"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Steps</a:t>
            </a:r>
            <a:r>
              <a:rPr lang="en-US" sz="4400" dirty="0">
                <a:latin typeface="Algerian" panose="04020705040A02060702" pitchFamily="82" charset="0"/>
              </a:rPr>
              <a:t>:</a:t>
            </a:r>
          </a:p>
        </p:txBody>
      </p:sp>
    </p:spTree>
    <p:extLst>
      <p:ext uri="{BB962C8B-B14F-4D97-AF65-F5344CB8AC3E}">
        <p14:creationId xmlns:p14="http://schemas.microsoft.com/office/powerpoint/2010/main" val="16447320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9921B-DF47-4F57-98D7-EF63D92851B6}"/>
              </a:ext>
            </a:extLst>
          </p:cNvPr>
          <p:cNvSpPr txBox="1"/>
          <p:nvPr/>
        </p:nvSpPr>
        <p:spPr>
          <a:xfrm>
            <a:off x="1087120" y="477520"/>
            <a:ext cx="4155440" cy="584775"/>
          </a:xfrm>
          <a:prstGeom prst="rect">
            <a:avLst/>
          </a:prstGeom>
          <a:noFill/>
          <a:ln>
            <a:solidFill>
              <a:schemeClr val="tx1"/>
            </a:solidFill>
          </a:ln>
        </p:spPr>
        <p:txBody>
          <a:bodyPr wrap="square" rtlCol="0">
            <a:spAutoFit/>
          </a:bodyPr>
          <a:lstStyle/>
          <a:p>
            <a:r>
              <a:rPr lang="en-US" sz="3200" dirty="0">
                <a:latin typeface="Algerian" panose="04020705040A02060702" pitchFamily="82" charset="0"/>
              </a:rPr>
              <a:t>1. Data cleaning</a:t>
            </a:r>
          </a:p>
        </p:txBody>
      </p:sp>
      <p:sp>
        <p:nvSpPr>
          <p:cNvPr id="3" name="TextBox 2">
            <a:extLst>
              <a:ext uri="{FF2B5EF4-FFF2-40B4-BE49-F238E27FC236}">
                <a16:creationId xmlns:a16="http://schemas.microsoft.com/office/drawing/2014/main" id="{0AD54F58-BA24-4D15-9DCC-07EF264E064D}"/>
              </a:ext>
            </a:extLst>
          </p:cNvPr>
          <p:cNvSpPr txBox="1"/>
          <p:nvPr/>
        </p:nvSpPr>
        <p:spPr>
          <a:xfrm>
            <a:off x="5577840" y="477520"/>
            <a:ext cx="569976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ell MT" panose="02020503060305020303" pitchFamily="18" charset="0"/>
              </a:rPr>
              <a:t>We have cleaned the dataset by removing null values using filter option. </a:t>
            </a:r>
          </a:p>
          <a:p>
            <a:pPr marL="285750" indent="-285750">
              <a:buFont typeface="Arial" panose="020B0604020202020204" pitchFamily="34" charset="0"/>
              <a:buChar char="•"/>
            </a:pPr>
            <a:r>
              <a:rPr lang="en-US" sz="2400" dirty="0">
                <a:latin typeface="Bell MT" panose="02020503060305020303" pitchFamily="18" charset="0"/>
              </a:rPr>
              <a:t>Also we have checked duplicate values. </a:t>
            </a:r>
          </a:p>
          <a:p>
            <a:pPr marL="285750" indent="-285750">
              <a:buFont typeface="Arial" panose="020B0604020202020204" pitchFamily="34" charset="0"/>
              <a:buChar char="•"/>
            </a:pPr>
            <a:r>
              <a:rPr lang="en-US" sz="2400" dirty="0">
                <a:latin typeface="Bell MT" panose="02020503060305020303" pitchFamily="18" charset="0"/>
              </a:rPr>
              <a:t>We prepared data in a specific manner.</a:t>
            </a:r>
          </a:p>
        </p:txBody>
      </p:sp>
      <p:pic>
        <p:nvPicPr>
          <p:cNvPr id="6" name="Picture 5">
            <a:extLst>
              <a:ext uri="{FF2B5EF4-FFF2-40B4-BE49-F238E27FC236}">
                <a16:creationId xmlns:a16="http://schemas.microsoft.com/office/drawing/2014/main" id="{D2F26486-5897-4D57-BBC5-16CDD657E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953" y="2211511"/>
            <a:ext cx="4388688" cy="2631882"/>
          </a:xfrm>
          <a:prstGeom prst="rect">
            <a:avLst/>
          </a:prstGeom>
        </p:spPr>
      </p:pic>
      <p:pic>
        <p:nvPicPr>
          <p:cNvPr id="8" name="Picture 7">
            <a:extLst>
              <a:ext uri="{FF2B5EF4-FFF2-40B4-BE49-F238E27FC236}">
                <a16:creationId xmlns:a16="http://schemas.microsoft.com/office/drawing/2014/main" id="{21288B63-9281-4BDC-87FD-DBCCA5C57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59" y="2211511"/>
            <a:ext cx="7143586" cy="3706404"/>
          </a:xfrm>
          <a:prstGeom prst="rect">
            <a:avLst/>
          </a:prstGeom>
        </p:spPr>
      </p:pic>
    </p:spTree>
    <p:extLst>
      <p:ext uri="{BB962C8B-B14F-4D97-AF65-F5344CB8AC3E}">
        <p14:creationId xmlns:p14="http://schemas.microsoft.com/office/powerpoint/2010/main" val="12953176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93BC21-DD19-4B48-84D8-8DAC54566C33}"/>
              </a:ext>
            </a:extLst>
          </p:cNvPr>
          <p:cNvSpPr txBox="1"/>
          <p:nvPr/>
        </p:nvSpPr>
        <p:spPr>
          <a:xfrm>
            <a:off x="203200" y="706025"/>
            <a:ext cx="5385942" cy="701839"/>
          </a:xfrm>
          <a:prstGeom prst="rect">
            <a:avLst/>
          </a:prstGeom>
          <a:blipFill>
            <a:blip r:embed="rId2"/>
            <a:tile tx="0" ty="0" sx="100000" sy="100000" flip="none" algn="tl"/>
          </a:blipFill>
          <a:ln>
            <a:solidFill>
              <a:schemeClr val="tx1"/>
            </a:solidFill>
          </a:ln>
          <a:scene3d>
            <a:camera prst="orthographicFront"/>
            <a:lightRig rig="threePt" dir="t"/>
          </a:scene3d>
          <a:sp3d>
            <a:bevelT w="152400" h="50800" prst="softRound"/>
          </a:sp3d>
        </p:spPr>
        <p:txBody>
          <a:bodyPr wrap="square" rtlCol="0">
            <a:spAutoFit/>
          </a:bodyPr>
          <a:lstStyle/>
          <a:p>
            <a:r>
              <a:rPr lang="en-US" sz="4000" dirty="0">
                <a:latin typeface="Algerian" panose="04020705040A02060702" pitchFamily="82" charset="0"/>
              </a:rPr>
              <a:t>2. Data Processing</a:t>
            </a:r>
          </a:p>
        </p:txBody>
      </p:sp>
      <p:sp>
        <p:nvSpPr>
          <p:cNvPr id="3" name="TextBox 2">
            <a:extLst>
              <a:ext uri="{FF2B5EF4-FFF2-40B4-BE49-F238E27FC236}">
                <a16:creationId xmlns:a16="http://schemas.microsoft.com/office/drawing/2014/main" id="{286F5ACB-C90D-4CB3-94A3-F3CA25604C9C}"/>
              </a:ext>
            </a:extLst>
          </p:cNvPr>
          <p:cNvSpPr txBox="1"/>
          <p:nvPr/>
        </p:nvSpPr>
        <p:spPr>
          <a:xfrm>
            <a:off x="5923280" y="284480"/>
            <a:ext cx="6065520" cy="2246769"/>
          </a:xfrm>
          <a:prstGeom prst="rect">
            <a:avLst/>
          </a:prstGeom>
          <a:noFill/>
        </p:spPr>
        <p:txBody>
          <a:bodyPr wrap="square" rtlCol="0">
            <a:spAutoFit/>
          </a:bodyPr>
          <a:lstStyle/>
          <a:p>
            <a:pPr marL="457200" indent="-457200">
              <a:buFont typeface="Wingdings" panose="05000000000000000000" pitchFamily="2" charset="2"/>
              <a:buChar char="q"/>
            </a:pPr>
            <a:r>
              <a:rPr lang="en-US" sz="2800" dirty="0">
                <a:latin typeface="Bell MT" panose="02020503060305020303" pitchFamily="18" charset="0"/>
              </a:rPr>
              <a:t>We have created some necessary column “Month” by using formula. </a:t>
            </a:r>
          </a:p>
          <a:p>
            <a:pPr marL="457200" indent="-457200">
              <a:buFont typeface="Wingdings" panose="05000000000000000000" pitchFamily="2" charset="2"/>
              <a:buChar char="q"/>
            </a:pPr>
            <a:r>
              <a:rPr lang="en-US" sz="2800" dirty="0">
                <a:latin typeface="Bell MT" panose="02020503060305020303" pitchFamily="18" charset="0"/>
              </a:rPr>
              <a:t>Also we converted data in specific manner.</a:t>
            </a:r>
          </a:p>
          <a:p>
            <a:endParaRPr lang="en-US" sz="2800" dirty="0">
              <a:latin typeface="Bell MT" panose="02020503060305020303" pitchFamily="18" charset="0"/>
            </a:endParaRPr>
          </a:p>
        </p:txBody>
      </p:sp>
      <p:pic>
        <p:nvPicPr>
          <p:cNvPr id="6" name="Picture 5">
            <a:extLst>
              <a:ext uri="{FF2B5EF4-FFF2-40B4-BE49-F238E27FC236}">
                <a16:creationId xmlns:a16="http://schemas.microsoft.com/office/drawing/2014/main" id="{6D7E85A5-9664-422D-9DE4-75B2C476A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649" y="2563967"/>
            <a:ext cx="5140151" cy="4154766"/>
          </a:xfrm>
          <a:prstGeom prst="rect">
            <a:avLst/>
          </a:prstGeom>
        </p:spPr>
      </p:pic>
      <p:pic>
        <p:nvPicPr>
          <p:cNvPr id="8" name="Picture 7">
            <a:extLst>
              <a:ext uri="{FF2B5EF4-FFF2-40B4-BE49-F238E27FC236}">
                <a16:creationId xmlns:a16="http://schemas.microsoft.com/office/drawing/2014/main" id="{DB58E871-26FD-47C6-8903-7EA1F4859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7" y="2933837"/>
            <a:ext cx="6577498" cy="3784896"/>
          </a:xfrm>
          <a:prstGeom prst="rect">
            <a:avLst/>
          </a:prstGeom>
        </p:spPr>
      </p:pic>
    </p:spTree>
    <p:extLst>
      <p:ext uri="{BB962C8B-B14F-4D97-AF65-F5344CB8AC3E}">
        <p14:creationId xmlns:p14="http://schemas.microsoft.com/office/powerpoint/2010/main" val="113537434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04FAF0-CA12-496C-A04D-E9C6A9C65A3C}"/>
              </a:ext>
            </a:extLst>
          </p:cNvPr>
          <p:cNvSpPr txBox="1"/>
          <p:nvPr/>
        </p:nvSpPr>
        <p:spPr>
          <a:xfrm>
            <a:off x="3851896" y="411114"/>
            <a:ext cx="4202824" cy="646331"/>
          </a:xfrm>
          <a:prstGeom prst="rect">
            <a:avLst/>
          </a:prstGeom>
          <a:blipFill>
            <a:blip r:embed="rId2"/>
            <a:tile tx="0" ty="0" sx="100000" sy="100000" flip="none" algn="tl"/>
          </a:blipFill>
          <a:ln>
            <a:solidFill>
              <a:schemeClr val="tx1"/>
            </a:solidFill>
          </a:ln>
          <a:scene3d>
            <a:camera prst="orthographicFront"/>
            <a:lightRig rig="threePt" dir="t"/>
          </a:scene3d>
          <a:sp3d>
            <a:bevelT prst="relaxedInset"/>
          </a:sp3d>
        </p:spPr>
        <p:txBody>
          <a:bodyPr wrap="square" rtlCol="0">
            <a:spAutoFit/>
          </a:bodyPr>
          <a:lstStyle/>
          <a:p>
            <a:r>
              <a:rPr lang="en-US" sz="3600" dirty="0">
                <a:latin typeface="Algerian" panose="04020705040A02060702" pitchFamily="82" charset="0"/>
              </a:rPr>
              <a:t>3. Data Analysis</a:t>
            </a:r>
          </a:p>
        </p:txBody>
      </p:sp>
      <p:pic>
        <p:nvPicPr>
          <p:cNvPr id="6" name="Picture 5">
            <a:extLst>
              <a:ext uri="{FF2B5EF4-FFF2-40B4-BE49-F238E27FC236}">
                <a16:creationId xmlns:a16="http://schemas.microsoft.com/office/drawing/2014/main" id="{F898D7C2-292D-42A6-9866-7FF4E6A080B0}"/>
              </a:ext>
            </a:extLst>
          </p:cNvPr>
          <p:cNvPicPr>
            <a:picLocks noChangeAspect="1"/>
          </p:cNvPicPr>
          <p:nvPr/>
        </p:nvPicPr>
        <p:blipFill>
          <a:blip r:embed="rId3"/>
          <a:stretch>
            <a:fillRect/>
          </a:stretch>
        </p:blipFill>
        <p:spPr>
          <a:xfrm>
            <a:off x="468906" y="2922425"/>
            <a:ext cx="10493620" cy="371207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566CB27-C612-4FF8-93E3-E0AB6C7A3420}"/>
                  </a:ext>
                </a:extLst>
              </p14:cNvPr>
              <p14:cNvContentPartPr/>
              <p14:nvPr/>
            </p14:nvContentPartPr>
            <p14:xfrm>
              <a:off x="9873546" y="3081725"/>
              <a:ext cx="360" cy="360"/>
            </p14:xfrm>
          </p:contentPart>
        </mc:Choice>
        <mc:Fallback xmlns="">
          <p:pic>
            <p:nvPicPr>
              <p:cNvPr id="7" name="Ink 6">
                <a:extLst>
                  <a:ext uri="{FF2B5EF4-FFF2-40B4-BE49-F238E27FC236}">
                    <a16:creationId xmlns:a16="http://schemas.microsoft.com/office/drawing/2014/main" id="{0566CB27-C612-4FF8-93E3-E0AB6C7A3420}"/>
                  </a:ext>
                </a:extLst>
              </p:cNvPr>
              <p:cNvPicPr/>
              <p:nvPr/>
            </p:nvPicPr>
            <p:blipFill>
              <a:blip r:embed="rId5"/>
              <a:stretch>
                <a:fillRect/>
              </a:stretch>
            </p:blipFill>
            <p:spPr>
              <a:xfrm>
                <a:off x="9801546" y="2937725"/>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D05B83A-386A-4018-AE39-BD0C2E97B0C6}"/>
                  </a:ext>
                </a:extLst>
              </p14:cNvPr>
              <p14:cNvContentPartPr/>
              <p14:nvPr/>
            </p14:nvContentPartPr>
            <p14:xfrm>
              <a:off x="9184866" y="3081725"/>
              <a:ext cx="689040" cy="32040"/>
            </p14:xfrm>
          </p:contentPart>
        </mc:Choice>
        <mc:Fallback xmlns="">
          <p:pic>
            <p:nvPicPr>
              <p:cNvPr id="8" name="Ink 7">
                <a:extLst>
                  <a:ext uri="{FF2B5EF4-FFF2-40B4-BE49-F238E27FC236}">
                    <a16:creationId xmlns:a16="http://schemas.microsoft.com/office/drawing/2014/main" id="{2D05B83A-386A-4018-AE39-BD0C2E97B0C6}"/>
                  </a:ext>
                </a:extLst>
              </p:cNvPr>
              <p:cNvPicPr/>
              <p:nvPr/>
            </p:nvPicPr>
            <p:blipFill>
              <a:blip r:embed="rId7"/>
              <a:stretch>
                <a:fillRect/>
              </a:stretch>
            </p:blipFill>
            <p:spPr>
              <a:xfrm>
                <a:off x="9112866" y="2937725"/>
                <a:ext cx="83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DDCF58A-08D4-45DF-A9C1-032A0A2AC219}"/>
                  </a:ext>
                </a:extLst>
              </p14:cNvPr>
              <p14:cNvContentPartPr/>
              <p14:nvPr/>
            </p14:nvContentPartPr>
            <p14:xfrm>
              <a:off x="9977226" y="3050765"/>
              <a:ext cx="574560" cy="360"/>
            </p14:xfrm>
          </p:contentPart>
        </mc:Choice>
        <mc:Fallback xmlns="">
          <p:pic>
            <p:nvPicPr>
              <p:cNvPr id="9" name="Ink 8">
                <a:extLst>
                  <a:ext uri="{FF2B5EF4-FFF2-40B4-BE49-F238E27FC236}">
                    <a16:creationId xmlns:a16="http://schemas.microsoft.com/office/drawing/2014/main" id="{DDDCF58A-08D4-45DF-A9C1-032A0A2AC219}"/>
                  </a:ext>
                </a:extLst>
              </p:cNvPr>
              <p:cNvPicPr/>
              <p:nvPr/>
            </p:nvPicPr>
            <p:blipFill>
              <a:blip r:embed="rId9"/>
              <a:stretch>
                <a:fillRect/>
              </a:stretch>
            </p:blipFill>
            <p:spPr>
              <a:xfrm>
                <a:off x="9905226" y="2906765"/>
                <a:ext cx="7182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7115570-9463-4AA1-859B-8AFD7D4EE26E}"/>
                  </a:ext>
                </a:extLst>
              </p14:cNvPr>
              <p14:cNvContentPartPr/>
              <p14:nvPr/>
            </p14:nvContentPartPr>
            <p14:xfrm>
              <a:off x="7747746" y="3028085"/>
              <a:ext cx="944280" cy="84600"/>
            </p14:xfrm>
          </p:contentPart>
        </mc:Choice>
        <mc:Fallback xmlns="">
          <p:pic>
            <p:nvPicPr>
              <p:cNvPr id="10" name="Ink 9">
                <a:extLst>
                  <a:ext uri="{FF2B5EF4-FFF2-40B4-BE49-F238E27FC236}">
                    <a16:creationId xmlns:a16="http://schemas.microsoft.com/office/drawing/2014/main" id="{B7115570-9463-4AA1-859B-8AFD7D4EE26E}"/>
                  </a:ext>
                </a:extLst>
              </p:cNvPr>
              <p:cNvPicPr/>
              <p:nvPr/>
            </p:nvPicPr>
            <p:blipFill>
              <a:blip r:embed="rId11"/>
              <a:stretch>
                <a:fillRect/>
              </a:stretch>
            </p:blipFill>
            <p:spPr>
              <a:xfrm>
                <a:off x="7675746" y="2884445"/>
                <a:ext cx="10879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629860FB-EAE9-4E89-BFC5-45A55FA27D7B}"/>
                  </a:ext>
                </a:extLst>
              </p14:cNvPr>
              <p14:cNvContentPartPr/>
              <p14:nvPr/>
            </p14:nvContentPartPr>
            <p14:xfrm>
              <a:off x="2084946" y="811205"/>
              <a:ext cx="360" cy="360"/>
            </p14:xfrm>
          </p:contentPart>
        </mc:Choice>
        <mc:Fallback xmlns="">
          <p:pic>
            <p:nvPicPr>
              <p:cNvPr id="14" name="Ink 13">
                <a:extLst>
                  <a:ext uri="{FF2B5EF4-FFF2-40B4-BE49-F238E27FC236}">
                    <a16:creationId xmlns:a16="http://schemas.microsoft.com/office/drawing/2014/main" id="{629860FB-EAE9-4E89-BFC5-45A55FA27D7B}"/>
                  </a:ext>
                </a:extLst>
              </p:cNvPr>
              <p:cNvPicPr/>
              <p:nvPr/>
            </p:nvPicPr>
            <p:blipFill>
              <a:blip r:embed="rId5"/>
              <a:stretch>
                <a:fillRect/>
              </a:stretch>
            </p:blipFill>
            <p:spPr>
              <a:xfrm>
                <a:off x="2013306" y="667205"/>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613BDF30-AF3D-48B6-9990-B4A341957164}"/>
                  </a:ext>
                </a:extLst>
              </p14:cNvPr>
              <p14:cNvContentPartPr/>
              <p14:nvPr/>
            </p14:nvContentPartPr>
            <p14:xfrm>
              <a:off x="2044266" y="1057445"/>
              <a:ext cx="360" cy="360"/>
            </p14:xfrm>
          </p:contentPart>
        </mc:Choice>
        <mc:Fallback xmlns="">
          <p:pic>
            <p:nvPicPr>
              <p:cNvPr id="15" name="Ink 14">
                <a:extLst>
                  <a:ext uri="{FF2B5EF4-FFF2-40B4-BE49-F238E27FC236}">
                    <a16:creationId xmlns:a16="http://schemas.microsoft.com/office/drawing/2014/main" id="{613BDF30-AF3D-48B6-9990-B4A341957164}"/>
                  </a:ext>
                </a:extLst>
              </p:cNvPr>
              <p:cNvPicPr/>
              <p:nvPr/>
            </p:nvPicPr>
            <p:blipFill>
              <a:blip r:embed="rId5"/>
              <a:stretch>
                <a:fillRect/>
              </a:stretch>
            </p:blipFill>
            <p:spPr>
              <a:xfrm>
                <a:off x="1972266" y="913805"/>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53BB838A-E6BE-44E7-8D89-AC56A2A84D8C}"/>
                  </a:ext>
                </a:extLst>
              </p14:cNvPr>
              <p14:cNvContentPartPr/>
              <p14:nvPr/>
            </p14:nvContentPartPr>
            <p14:xfrm>
              <a:off x="2126346" y="1540205"/>
              <a:ext cx="360" cy="360"/>
            </p14:xfrm>
          </p:contentPart>
        </mc:Choice>
        <mc:Fallback xmlns="">
          <p:pic>
            <p:nvPicPr>
              <p:cNvPr id="16" name="Ink 15">
                <a:extLst>
                  <a:ext uri="{FF2B5EF4-FFF2-40B4-BE49-F238E27FC236}">
                    <a16:creationId xmlns:a16="http://schemas.microsoft.com/office/drawing/2014/main" id="{53BB838A-E6BE-44E7-8D89-AC56A2A84D8C}"/>
                  </a:ext>
                </a:extLst>
              </p:cNvPr>
              <p:cNvPicPr/>
              <p:nvPr/>
            </p:nvPicPr>
            <p:blipFill>
              <a:blip r:embed="rId5"/>
              <a:stretch>
                <a:fillRect/>
              </a:stretch>
            </p:blipFill>
            <p:spPr>
              <a:xfrm>
                <a:off x="2054706" y="1396565"/>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CDC9837-1B07-4C48-AA6E-D279AEFA748B}"/>
                  </a:ext>
                </a:extLst>
              </p14:cNvPr>
              <p14:cNvContentPartPr/>
              <p14:nvPr/>
            </p14:nvContentPartPr>
            <p14:xfrm>
              <a:off x="2126346" y="1540205"/>
              <a:ext cx="360" cy="360"/>
            </p14:xfrm>
          </p:contentPart>
        </mc:Choice>
        <mc:Fallback xmlns="">
          <p:pic>
            <p:nvPicPr>
              <p:cNvPr id="17" name="Ink 16">
                <a:extLst>
                  <a:ext uri="{FF2B5EF4-FFF2-40B4-BE49-F238E27FC236}">
                    <a16:creationId xmlns:a16="http://schemas.microsoft.com/office/drawing/2014/main" id="{CCDC9837-1B07-4C48-AA6E-D279AEFA748B}"/>
                  </a:ext>
                </a:extLst>
              </p:cNvPr>
              <p:cNvPicPr/>
              <p:nvPr/>
            </p:nvPicPr>
            <p:blipFill>
              <a:blip r:embed="rId5"/>
              <a:stretch>
                <a:fillRect/>
              </a:stretch>
            </p:blipFill>
            <p:spPr>
              <a:xfrm>
                <a:off x="2054706" y="1396565"/>
                <a:ext cx="144000" cy="28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F13F21D0-2283-4A20-BAD5-828F7B826BC8}"/>
                  </a:ext>
                </a:extLst>
              </p14:cNvPr>
              <p14:cNvContentPartPr/>
              <p14:nvPr/>
            </p14:nvContentPartPr>
            <p14:xfrm>
              <a:off x="334720" y="1005240"/>
              <a:ext cx="360" cy="360"/>
            </p14:xfrm>
          </p:contentPart>
        </mc:Choice>
        <mc:Fallback xmlns="">
          <p:pic>
            <p:nvPicPr>
              <p:cNvPr id="26" name="Ink 25">
                <a:extLst>
                  <a:ext uri="{FF2B5EF4-FFF2-40B4-BE49-F238E27FC236}">
                    <a16:creationId xmlns:a16="http://schemas.microsoft.com/office/drawing/2014/main" id="{F13F21D0-2283-4A20-BAD5-828F7B826BC8}"/>
                  </a:ext>
                </a:extLst>
              </p:cNvPr>
              <p:cNvPicPr/>
              <p:nvPr/>
            </p:nvPicPr>
            <p:blipFill>
              <a:blip r:embed="rId17"/>
              <a:stretch>
                <a:fillRect/>
              </a:stretch>
            </p:blipFill>
            <p:spPr>
              <a:xfrm>
                <a:off x="317080" y="897600"/>
                <a:ext cx="36000" cy="216000"/>
              </a:xfrm>
              <a:prstGeom prst="rect">
                <a:avLst/>
              </a:prstGeom>
            </p:spPr>
          </p:pic>
        </mc:Fallback>
      </mc:AlternateContent>
      <p:sp>
        <p:nvSpPr>
          <p:cNvPr id="27" name="TextBox 26">
            <a:extLst>
              <a:ext uri="{FF2B5EF4-FFF2-40B4-BE49-F238E27FC236}">
                <a16:creationId xmlns:a16="http://schemas.microsoft.com/office/drawing/2014/main" id="{CAADBF5F-0770-4082-8516-4AF67F78377A}"/>
              </a:ext>
            </a:extLst>
          </p:cNvPr>
          <p:cNvSpPr txBox="1"/>
          <p:nvPr/>
        </p:nvSpPr>
        <p:spPr>
          <a:xfrm>
            <a:off x="1376274" y="1807766"/>
            <a:ext cx="8384064" cy="707886"/>
          </a:xfrm>
          <a:prstGeom prst="rect">
            <a:avLst/>
          </a:prstGeom>
          <a:noFill/>
        </p:spPr>
        <p:txBody>
          <a:bodyPr wrap="square" rtlCol="0">
            <a:spAutoFit/>
          </a:bodyPr>
          <a:lstStyle/>
          <a:p>
            <a:r>
              <a:rPr lang="en-US" sz="2000" dirty="0">
                <a:latin typeface="Bell MT" panose="02020503060305020303" pitchFamily="18" charset="0"/>
              </a:rPr>
              <a:t>We analyzed the data and we concluded the target variables are “Total sales” and “operating Profit”.  </a:t>
            </a:r>
          </a:p>
        </p:txBody>
      </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8" name="Ink 27">
                <a:extLst>
                  <a:ext uri="{FF2B5EF4-FFF2-40B4-BE49-F238E27FC236}">
                    <a16:creationId xmlns:a16="http://schemas.microsoft.com/office/drawing/2014/main" id="{9D301444-9A33-4DBD-9BB5-E1D2E1842036}"/>
                  </a:ext>
                </a:extLst>
              </p14:cNvPr>
              <p14:cNvContentPartPr/>
              <p14:nvPr/>
            </p14:nvContentPartPr>
            <p14:xfrm>
              <a:off x="7985440" y="1127640"/>
              <a:ext cx="360" cy="360"/>
            </p14:xfrm>
          </p:contentPart>
        </mc:Choice>
        <mc:Fallback xmlns="">
          <p:pic>
            <p:nvPicPr>
              <p:cNvPr id="28" name="Ink 27">
                <a:extLst>
                  <a:ext uri="{FF2B5EF4-FFF2-40B4-BE49-F238E27FC236}">
                    <a16:creationId xmlns:a16="http://schemas.microsoft.com/office/drawing/2014/main" id="{9D301444-9A33-4DBD-9BB5-E1D2E1842036}"/>
                  </a:ext>
                </a:extLst>
              </p:cNvPr>
              <p:cNvPicPr/>
              <p:nvPr/>
            </p:nvPicPr>
            <p:blipFill>
              <a:blip r:embed="rId19"/>
              <a:stretch>
                <a:fillRect/>
              </a:stretch>
            </p:blipFill>
            <p:spPr>
              <a:xfrm>
                <a:off x="7967440" y="10196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9" name="Ink 28">
                <a:extLst>
                  <a:ext uri="{FF2B5EF4-FFF2-40B4-BE49-F238E27FC236}">
                    <a16:creationId xmlns:a16="http://schemas.microsoft.com/office/drawing/2014/main" id="{443EC57F-C64E-4769-BF35-B9C955C0BE3D}"/>
                  </a:ext>
                </a:extLst>
              </p14:cNvPr>
              <p14:cNvContentPartPr/>
              <p14:nvPr/>
            </p14:nvContentPartPr>
            <p14:xfrm>
              <a:off x="7863400" y="649920"/>
              <a:ext cx="360" cy="360"/>
            </p14:xfrm>
          </p:contentPart>
        </mc:Choice>
        <mc:Fallback xmlns="">
          <p:pic>
            <p:nvPicPr>
              <p:cNvPr id="29" name="Ink 28">
                <a:extLst>
                  <a:ext uri="{FF2B5EF4-FFF2-40B4-BE49-F238E27FC236}">
                    <a16:creationId xmlns:a16="http://schemas.microsoft.com/office/drawing/2014/main" id="{443EC57F-C64E-4769-BF35-B9C955C0BE3D}"/>
                  </a:ext>
                </a:extLst>
              </p:cNvPr>
              <p:cNvPicPr/>
              <p:nvPr/>
            </p:nvPicPr>
            <p:blipFill>
              <a:blip r:embed="rId21"/>
              <a:stretch>
                <a:fillRect/>
              </a:stretch>
            </p:blipFill>
            <p:spPr>
              <a:xfrm>
                <a:off x="7845400" y="542280"/>
                <a:ext cx="36000" cy="216000"/>
              </a:xfrm>
              <a:prstGeom prst="rect">
                <a:avLst/>
              </a:prstGeom>
            </p:spPr>
          </p:pic>
        </mc:Fallback>
      </mc:AlternateContent>
    </p:spTree>
    <p:extLst>
      <p:ext uri="{BB962C8B-B14F-4D97-AF65-F5344CB8AC3E}">
        <p14:creationId xmlns:p14="http://schemas.microsoft.com/office/powerpoint/2010/main" val="28046167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359FD7-1FC7-4B28-A92F-3DC6229499B4}"/>
              </a:ext>
            </a:extLst>
          </p:cNvPr>
          <p:cNvSpPr txBox="1"/>
          <p:nvPr/>
        </p:nvSpPr>
        <p:spPr>
          <a:xfrm>
            <a:off x="274320" y="259893"/>
            <a:ext cx="5720080" cy="646331"/>
          </a:xfrm>
          <a:prstGeom prst="rect">
            <a:avLst/>
          </a:prstGeom>
          <a:blipFill>
            <a:blip r:embed="rId2"/>
            <a:tile tx="0" ty="0" sx="100000" sy="100000" flip="none" algn="tl"/>
          </a:blipFill>
          <a:ln>
            <a:solidFill>
              <a:schemeClr val="tx1"/>
            </a:solidFill>
          </a:ln>
          <a:scene3d>
            <a:camera prst="orthographicFront"/>
            <a:lightRig rig="threePt" dir="t"/>
          </a:scene3d>
          <a:sp3d>
            <a:bevelT w="114300" prst="artDeco"/>
          </a:sp3d>
        </p:spPr>
        <p:txBody>
          <a:bodyPr wrap="square" rtlCol="0">
            <a:spAutoFit/>
          </a:bodyPr>
          <a:lstStyle/>
          <a:p>
            <a:r>
              <a:rPr lang="en-US" sz="3600" dirty="0">
                <a:latin typeface="Algerian" panose="04020705040A02060702" pitchFamily="82" charset="0"/>
              </a:rPr>
              <a:t>4. Data Visualization</a:t>
            </a:r>
          </a:p>
        </p:txBody>
      </p:sp>
      <p:pic>
        <p:nvPicPr>
          <p:cNvPr id="3" name="Picture 2">
            <a:extLst>
              <a:ext uri="{FF2B5EF4-FFF2-40B4-BE49-F238E27FC236}">
                <a16:creationId xmlns:a16="http://schemas.microsoft.com/office/drawing/2014/main" id="{42946154-8FDB-482B-B59B-6CD8FB774B31}"/>
              </a:ext>
            </a:extLst>
          </p:cNvPr>
          <p:cNvPicPr>
            <a:picLocks noChangeAspect="1"/>
          </p:cNvPicPr>
          <p:nvPr/>
        </p:nvPicPr>
        <p:blipFill>
          <a:blip r:embed="rId3"/>
          <a:stretch>
            <a:fillRect/>
          </a:stretch>
        </p:blipFill>
        <p:spPr>
          <a:xfrm>
            <a:off x="91066" y="2214866"/>
            <a:ext cx="4806054" cy="3543518"/>
          </a:xfrm>
          <a:prstGeom prst="rect">
            <a:avLst/>
          </a:prstGeom>
        </p:spPr>
      </p:pic>
      <p:pic>
        <p:nvPicPr>
          <p:cNvPr id="4" name="Picture 3">
            <a:extLst>
              <a:ext uri="{FF2B5EF4-FFF2-40B4-BE49-F238E27FC236}">
                <a16:creationId xmlns:a16="http://schemas.microsoft.com/office/drawing/2014/main" id="{70D4382B-1032-4453-A0B3-F84B206BD2A2}"/>
              </a:ext>
            </a:extLst>
          </p:cNvPr>
          <p:cNvPicPr>
            <a:picLocks noChangeAspect="1"/>
          </p:cNvPicPr>
          <p:nvPr/>
        </p:nvPicPr>
        <p:blipFill>
          <a:blip r:embed="rId4"/>
          <a:stretch>
            <a:fillRect/>
          </a:stretch>
        </p:blipFill>
        <p:spPr>
          <a:xfrm>
            <a:off x="6491866" y="2214866"/>
            <a:ext cx="4806054" cy="3595640"/>
          </a:xfrm>
          <a:prstGeom prst="rect">
            <a:avLst/>
          </a:prstGeom>
        </p:spPr>
      </p:pic>
      <p:sp>
        <p:nvSpPr>
          <p:cNvPr id="5" name="TextBox 4">
            <a:extLst>
              <a:ext uri="{FF2B5EF4-FFF2-40B4-BE49-F238E27FC236}">
                <a16:creationId xmlns:a16="http://schemas.microsoft.com/office/drawing/2014/main" id="{844C1DEC-36CF-4DA9-8C3C-4132A275BACF}"/>
              </a:ext>
            </a:extLst>
          </p:cNvPr>
          <p:cNvSpPr txBox="1"/>
          <p:nvPr/>
        </p:nvSpPr>
        <p:spPr>
          <a:xfrm>
            <a:off x="731333" y="1249680"/>
            <a:ext cx="10028107" cy="461665"/>
          </a:xfrm>
          <a:prstGeom prst="rect">
            <a:avLst/>
          </a:prstGeom>
          <a:noFill/>
        </p:spPr>
        <p:txBody>
          <a:bodyPr wrap="square" rtlCol="0">
            <a:spAutoFit/>
          </a:bodyPr>
          <a:lstStyle/>
          <a:p>
            <a:r>
              <a:rPr lang="en-US" sz="2400" dirty="0">
                <a:latin typeface="Bell MT" panose="02020503060305020303" pitchFamily="18" charset="0"/>
              </a:rPr>
              <a:t>We visualized the data with target variables.</a:t>
            </a:r>
          </a:p>
        </p:txBody>
      </p:sp>
      <p:pic>
        <p:nvPicPr>
          <p:cNvPr id="6" name="Picture 5">
            <a:extLst>
              <a:ext uri="{FF2B5EF4-FFF2-40B4-BE49-F238E27FC236}">
                <a16:creationId xmlns:a16="http://schemas.microsoft.com/office/drawing/2014/main" id="{A2EFDC5D-79E0-4B4D-B01C-2EC20E6C0CEB}"/>
              </a:ext>
            </a:extLst>
          </p:cNvPr>
          <p:cNvPicPr>
            <a:picLocks noChangeAspect="1"/>
          </p:cNvPicPr>
          <p:nvPr/>
        </p:nvPicPr>
        <p:blipFill>
          <a:blip r:embed="rId5"/>
          <a:stretch>
            <a:fillRect/>
          </a:stretch>
        </p:blipFill>
        <p:spPr>
          <a:xfrm>
            <a:off x="4897120" y="1920239"/>
            <a:ext cx="7171949" cy="4788043"/>
          </a:xfrm>
          <a:prstGeom prst="rect">
            <a:avLst/>
          </a:prstGeom>
        </p:spPr>
      </p:pic>
    </p:spTree>
    <p:extLst>
      <p:ext uri="{BB962C8B-B14F-4D97-AF65-F5344CB8AC3E}">
        <p14:creationId xmlns:p14="http://schemas.microsoft.com/office/powerpoint/2010/main" val="394056628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51EA8A-EEFE-43F8-99BE-65B2AA59F90C}"/>
              </a:ext>
            </a:extLst>
          </p:cNvPr>
          <p:cNvSpPr txBox="1"/>
          <p:nvPr/>
        </p:nvSpPr>
        <p:spPr>
          <a:xfrm>
            <a:off x="314960" y="135013"/>
            <a:ext cx="2875280" cy="646331"/>
          </a:xfrm>
          <a:prstGeom prst="rect">
            <a:avLst/>
          </a:prstGeom>
          <a:blipFill>
            <a:blip r:embed="rId2"/>
            <a:tile tx="0" ty="0" sx="100000" sy="100000" flip="none" algn="tl"/>
          </a:blipFill>
          <a:ln>
            <a:solidFill>
              <a:schemeClr val="tx1"/>
            </a:solidFill>
          </a:ln>
          <a:scene3d>
            <a:camera prst="orthographicFront"/>
            <a:lightRig rig="threePt" dir="t"/>
          </a:scene3d>
          <a:sp3d>
            <a:bevelT prst="relaxedInset"/>
          </a:sp3d>
        </p:spPr>
        <p:txBody>
          <a:bodyPr wrap="square" rtlCol="0">
            <a:spAutoFit/>
          </a:bodyPr>
          <a:lstStyle/>
          <a:p>
            <a:r>
              <a:rPr lang="en-US" sz="3600" dirty="0">
                <a:latin typeface="Algerian" panose="04020705040A02060702" pitchFamily="82" charset="0"/>
              </a:rPr>
              <a:t>5. Reports</a:t>
            </a:r>
          </a:p>
        </p:txBody>
      </p:sp>
      <p:pic>
        <p:nvPicPr>
          <p:cNvPr id="4" name="Picture 3">
            <a:extLst>
              <a:ext uri="{FF2B5EF4-FFF2-40B4-BE49-F238E27FC236}">
                <a16:creationId xmlns:a16="http://schemas.microsoft.com/office/drawing/2014/main" id="{6F549753-7B06-447D-AF4B-F8B772FB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90" y="1127760"/>
            <a:ext cx="12018210" cy="5595227"/>
          </a:xfrm>
          <a:prstGeom prst="rect">
            <a:avLst/>
          </a:prstGeom>
        </p:spPr>
      </p:pic>
      <p:sp>
        <p:nvSpPr>
          <p:cNvPr id="5" name="TextBox 4">
            <a:extLst>
              <a:ext uri="{FF2B5EF4-FFF2-40B4-BE49-F238E27FC236}">
                <a16:creationId xmlns:a16="http://schemas.microsoft.com/office/drawing/2014/main" id="{78B800C0-26EB-4F86-B9B2-8AE8EF979AB2}"/>
              </a:ext>
            </a:extLst>
          </p:cNvPr>
          <p:cNvSpPr txBox="1"/>
          <p:nvPr/>
        </p:nvSpPr>
        <p:spPr>
          <a:xfrm>
            <a:off x="3302000" y="61938"/>
            <a:ext cx="8575040" cy="400110"/>
          </a:xfrm>
          <a:prstGeom prst="rect">
            <a:avLst/>
          </a:prstGeom>
          <a:noFill/>
        </p:spPr>
        <p:txBody>
          <a:bodyPr wrap="square" rtlCol="0">
            <a:spAutoFit/>
          </a:bodyPr>
          <a:lstStyle/>
          <a:p>
            <a:r>
              <a:rPr lang="en-US" sz="2000" dirty="0">
                <a:latin typeface="Bell MT" panose="02020503060305020303" pitchFamily="18" charset="0"/>
              </a:rPr>
              <a:t>Finally we created insight-full Dashboard by using power BI </a:t>
            </a:r>
          </a:p>
        </p:txBody>
      </p:sp>
    </p:spTree>
    <p:extLst>
      <p:ext uri="{BB962C8B-B14F-4D97-AF65-F5344CB8AC3E}">
        <p14:creationId xmlns:p14="http://schemas.microsoft.com/office/powerpoint/2010/main" val="154910757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Vapor Trai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306</TotalTime>
  <Words>484</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20</vt:i4>
      </vt:variant>
    </vt:vector>
  </HeadingPairs>
  <TitlesOfParts>
    <vt:vector size="32" baseType="lpstr">
      <vt:lpstr>Algerian</vt:lpstr>
      <vt:lpstr>Arial</vt:lpstr>
      <vt:lpstr>Bell MT</vt:lpstr>
      <vt:lpstr>Bodoni MT</vt:lpstr>
      <vt:lpstr>Calibri</vt:lpstr>
      <vt:lpstr>Calibri Light</vt:lpstr>
      <vt:lpstr>Century Gothic</vt:lpstr>
      <vt:lpstr>Wingdings</vt:lpstr>
      <vt:lpstr>Office Theme</vt:lpstr>
      <vt:lpstr>Mesh</vt:lpstr>
      <vt:lpstr>Vapor Trail</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SKT</dc:creator>
  <cp:lastModifiedBy>SKT</cp:lastModifiedBy>
  <cp:revision>25</cp:revision>
  <dcterms:created xsi:type="dcterms:W3CDTF">2023-08-17T15:59:41Z</dcterms:created>
  <dcterms:modified xsi:type="dcterms:W3CDTF">2023-08-18T15:45:40Z</dcterms:modified>
</cp:coreProperties>
</file>